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82" r:id="rId4"/>
    <p:sldId id="283" r:id="rId5"/>
    <p:sldId id="279" r:id="rId6"/>
    <p:sldId id="281" r:id="rId7"/>
    <p:sldId id="263" r:id="rId8"/>
    <p:sldId id="276" r:id="rId9"/>
    <p:sldId id="277" r:id="rId10"/>
    <p:sldId id="294" r:id="rId11"/>
    <p:sldId id="295" r:id="rId12"/>
    <p:sldId id="284" r:id="rId13"/>
    <p:sldId id="261" r:id="rId14"/>
    <p:sldId id="290" r:id="rId15"/>
    <p:sldId id="285" r:id="rId16"/>
    <p:sldId id="286" r:id="rId17"/>
    <p:sldId id="292" r:id="rId18"/>
    <p:sldId id="287" r:id="rId19"/>
    <p:sldId id="296" r:id="rId20"/>
    <p:sldId id="297" r:id="rId21"/>
    <p:sldId id="262" r:id="rId22"/>
    <p:sldId id="293" r:id="rId23"/>
    <p:sldId id="288" r:id="rId24"/>
    <p:sldId id="265" r:id="rId25"/>
    <p:sldId id="299" r:id="rId26"/>
    <p:sldId id="289" r:id="rId27"/>
    <p:sldId id="298" r:id="rId28"/>
    <p:sldId id="27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5000" autoAdjust="0"/>
  </p:normalViewPr>
  <p:slideViewPr>
    <p:cSldViewPr>
      <p:cViewPr>
        <p:scale>
          <a:sx n="101" d="100"/>
          <a:sy n="101" d="100"/>
        </p:scale>
        <p:origin x="-456" y="-13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6E75F-2FF3-45DC-A7DC-07B18AE04E1E}" type="datetimeFigureOut">
              <a:rPr lang="en-US" smtClean="0"/>
              <a:t>10/6/17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6072C-F07E-45E4-AE38-558DE55B1AEC}" type="slidenum">
              <a:rPr lang="en-US" smtClean="0"/>
              <a:t>‹#›</a:t>
            </a:fld>
            <a:endParaRPr lang="en-US"/>
          </a:p>
        </p:txBody>
      </p:sp>
    </p:spTree>
    <p:extLst>
      <p:ext uri="{BB962C8B-B14F-4D97-AF65-F5344CB8AC3E}">
        <p14:creationId xmlns:p14="http://schemas.microsoft.com/office/powerpoint/2010/main" val="127665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B6072C-F07E-45E4-AE38-558DE55B1AEC}" type="slidenum">
              <a:rPr lang="en-US" smtClean="0"/>
              <a:t>1</a:t>
            </a:fld>
            <a:endParaRPr lang="en-US"/>
          </a:p>
        </p:txBody>
      </p:sp>
    </p:spTree>
    <p:extLst>
      <p:ext uri="{BB962C8B-B14F-4D97-AF65-F5344CB8AC3E}">
        <p14:creationId xmlns:p14="http://schemas.microsoft.com/office/powerpoint/2010/main" val="150778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a:t>
            </a:r>
            <a:r>
              <a:rPr lang="en-US" baseline="0" dirty="0" smtClean="0"/>
              <a:t> to plan around Math Practices is to use the supports in MY Math.</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10</a:t>
            </a:fld>
            <a:endParaRPr lang="en-US"/>
          </a:p>
        </p:txBody>
      </p:sp>
    </p:spTree>
    <p:extLst>
      <p:ext uri="{BB962C8B-B14F-4D97-AF65-F5344CB8AC3E}">
        <p14:creationId xmlns:p14="http://schemas.microsoft.com/office/powerpoint/2010/main" val="273947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way</a:t>
            </a:r>
            <a:r>
              <a:rPr lang="en-US" baseline="0" dirty="0" smtClean="0"/>
              <a:t> to plan around Math Practices is to use the supports in </a:t>
            </a:r>
            <a:r>
              <a:rPr lang="en-US" baseline="0" dirty="0" smtClean="0"/>
              <a:t>the Math </a:t>
            </a:r>
            <a:r>
              <a:rPr lang="en-US" baseline="0" dirty="0" smtClean="0"/>
              <a:t>Curriculum Maps.    Content standards are paired with bolded practice standards in the maps, with suggested resources that support the instruction of both sets of standards.  Rigorous tasks are a good place to start.</a:t>
            </a:r>
            <a:endParaRPr lang="en-US" dirty="0" smtClean="0"/>
          </a:p>
          <a:p>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11</a:t>
            </a:fld>
            <a:endParaRPr lang="en-US"/>
          </a:p>
        </p:txBody>
      </p:sp>
    </p:spTree>
    <p:extLst>
      <p:ext uri="{BB962C8B-B14F-4D97-AF65-F5344CB8AC3E}">
        <p14:creationId xmlns:p14="http://schemas.microsoft.com/office/powerpoint/2010/main" val="171583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Elicit, we develop a plan and put it into action.  How</a:t>
            </a:r>
            <a:r>
              <a:rPr lang="en-US" baseline="0" dirty="0" smtClean="0"/>
              <a:t> will the Math Practice be implemented? How will the students be introduced to the Math Practice?  What materials are needed?   What adjustments will be made for special populations?  How might the Math Practice help meet student needs?  </a:t>
            </a:r>
          </a:p>
          <a:p>
            <a:r>
              <a:rPr lang="en-US" baseline="0" dirty="0" smtClean="0"/>
              <a:t>And what evidence to you want to see?  How will you collect evidence of students’ proficiency in the focus Math Practice?  Then the lesson is taught.</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12</a:t>
            </a:fld>
            <a:endParaRPr lang="en-US"/>
          </a:p>
        </p:txBody>
      </p:sp>
    </p:spTree>
    <p:extLst>
      <p:ext uri="{BB962C8B-B14F-4D97-AF65-F5344CB8AC3E}">
        <p14:creationId xmlns:p14="http://schemas.microsoft.com/office/powerpoint/2010/main" val="44506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observe</a:t>
            </a:r>
            <a:r>
              <a:rPr lang="en-US" baseline="0" dirty="0" smtClean="0"/>
              <a:t> a lesson so that we can see and hear the math practices in the classroom.  </a:t>
            </a:r>
          </a:p>
          <a:p>
            <a:r>
              <a:rPr lang="en-US" dirty="0" smtClean="0"/>
              <a:t>Task:  View the video and record</a:t>
            </a:r>
            <a:r>
              <a:rPr lang="en-US" baseline="0" dirty="0" smtClean="0"/>
              <a:t> observations:  What do you see and hear that shows the students’ use of the math practices in these areas.</a:t>
            </a:r>
            <a:endParaRPr lang="en-US" dirty="0" smtClean="0"/>
          </a:p>
          <a:p>
            <a:r>
              <a:rPr lang="en-US" dirty="0" smtClean="0"/>
              <a:t>Take notes in 4 categories:</a:t>
            </a:r>
          </a:p>
          <a:p>
            <a:pPr marL="171450" indent="-171450">
              <a:buFont typeface="Arial" panose="020B0604020202020204" pitchFamily="34" charset="0"/>
              <a:buChar char="•"/>
            </a:pPr>
            <a:r>
              <a:rPr lang="en-US" dirty="0" smtClean="0"/>
              <a:t>Problem Solving and Precision</a:t>
            </a:r>
          </a:p>
          <a:p>
            <a:pPr marL="171450" indent="-171450">
              <a:buFont typeface="Arial" panose="020B0604020202020204" pitchFamily="34" charset="0"/>
              <a:buChar char="•"/>
            </a:pPr>
            <a:r>
              <a:rPr lang="en-US" dirty="0" smtClean="0"/>
              <a:t>Reasoning and Explaining</a:t>
            </a:r>
          </a:p>
          <a:p>
            <a:pPr marL="171450" indent="-171450">
              <a:buFont typeface="Arial" panose="020B0604020202020204" pitchFamily="34" charset="0"/>
              <a:buChar char="•"/>
            </a:pPr>
            <a:r>
              <a:rPr lang="en-US" dirty="0" smtClean="0"/>
              <a:t>Modeling and Using Tools</a:t>
            </a:r>
          </a:p>
          <a:p>
            <a:pPr marL="171450" indent="-171450">
              <a:buFont typeface="Arial" panose="020B0604020202020204" pitchFamily="34" charset="0"/>
              <a:buChar char="•"/>
            </a:pPr>
            <a:r>
              <a:rPr lang="en-US" dirty="0" smtClean="0"/>
              <a:t>Seeing Structure and Generalizing</a:t>
            </a:r>
          </a:p>
          <a:p>
            <a:endParaRPr lang="en-US" dirty="0" smtClean="0"/>
          </a:p>
          <a:p>
            <a:r>
              <a:rPr lang="en-US" dirty="0" smtClean="0"/>
              <a:t>Turn and discuss with a partner.  Add things to your list.  Share out whole group.</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13</a:t>
            </a:fld>
            <a:endParaRPr lang="en-US"/>
          </a:p>
        </p:txBody>
      </p:sp>
    </p:spTree>
    <p:extLst>
      <p:ext uri="{BB962C8B-B14F-4D97-AF65-F5344CB8AC3E}">
        <p14:creationId xmlns:p14="http://schemas.microsoft.com/office/powerpoint/2010/main" val="289161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book is also a great resource to support planning to implement the Math Practices.  There is a chapter on each MP</a:t>
            </a:r>
            <a:r>
              <a:rPr lang="en-US" baseline="0" dirty="0" smtClean="0"/>
              <a:t> Standard. (Local districts will receive a limited number copies of this book, funded through the Special Education Office, for professional development.) </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14</a:t>
            </a:fld>
            <a:endParaRPr lang="en-US"/>
          </a:p>
        </p:txBody>
      </p:sp>
    </p:spTree>
    <p:extLst>
      <p:ext uri="{BB962C8B-B14F-4D97-AF65-F5344CB8AC3E}">
        <p14:creationId xmlns:p14="http://schemas.microsoft.com/office/powerpoint/2010/main" val="2891610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about our Math Practices is also helpful for planning.</a:t>
            </a:r>
            <a:r>
              <a:rPr lang="en-US" baseline="0" dirty="0" smtClean="0"/>
              <a:t>  </a:t>
            </a:r>
          </a:p>
          <a:p>
            <a:r>
              <a:rPr lang="en-US" baseline="0" dirty="0" smtClean="0"/>
              <a:t>Read about MP3 at your grade level in the CA MATH FRAMEWORK  (HO 3) and read about MP3 in the ELABORATIONS (HO 4) document.</a:t>
            </a:r>
          </a:p>
        </p:txBody>
      </p:sp>
      <p:sp>
        <p:nvSpPr>
          <p:cNvPr id="4" name="Slide Number Placeholder 3"/>
          <p:cNvSpPr>
            <a:spLocks noGrp="1"/>
          </p:cNvSpPr>
          <p:nvPr>
            <p:ph type="sldNum" sz="quarter" idx="10"/>
          </p:nvPr>
        </p:nvSpPr>
        <p:spPr/>
        <p:txBody>
          <a:bodyPr/>
          <a:lstStyle/>
          <a:p>
            <a:fld id="{47B6072C-F07E-45E4-AE38-558DE55B1AEC}" type="slidenum">
              <a:rPr lang="en-US" smtClean="0"/>
              <a:t>15</a:t>
            </a:fld>
            <a:endParaRPr lang="en-US"/>
          </a:p>
        </p:txBody>
      </p:sp>
    </p:spTree>
    <p:extLst>
      <p:ext uri="{BB962C8B-B14F-4D97-AF65-F5344CB8AC3E}">
        <p14:creationId xmlns:p14="http://schemas.microsoft.com/office/powerpoint/2010/main" val="289161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notes on what students need to Know, Understand, and Do as you read.  Be ready to share out.  </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16</a:t>
            </a:fld>
            <a:endParaRPr lang="en-US"/>
          </a:p>
        </p:txBody>
      </p:sp>
    </p:spTree>
    <p:extLst>
      <p:ext uri="{BB962C8B-B14F-4D97-AF65-F5344CB8AC3E}">
        <p14:creationId xmlns:p14="http://schemas.microsoft.com/office/powerpoint/2010/main" val="422316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Math can support planning because there are various sections in the TE that gives you ideas on how you</a:t>
            </a:r>
            <a:r>
              <a:rPr lang="en-US" baseline="0" dirty="0" smtClean="0"/>
              <a:t> can support that Math Practice.  </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17</a:t>
            </a:fld>
            <a:endParaRPr lang="en-US"/>
          </a:p>
        </p:txBody>
      </p:sp>
    </p:spTree>
    <p:extLst>
      <p:ext uri="{BB962C8B-B14F-4D97-AF65-F5344CB8AC3E}">
        <p14:creationId xmlns:p14="http://schemas.microsoft.com/office/powerpoint/2010/main" val="3572457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taught the lesson, we move to the next step.</a:t>
            </a:r>
            <a:r>
              <a:rPr lang="en-US" baseline="0" dirty="0" smtClean="0"/>
              <a:t>  </a:t>
            </a:r>
            <a:r>
              <a:rPr lang="en-US" dirty="0" smtClean="0"/>
              <a:t>In Interpret, we think about next steps and reflect on the implementation</a:t>
            </a:r>
            <a:r>
              <a:rPr lang="en-US" baseline="0" dirty="0" smtClean="0"/>
              <a:t> of the focus math practice.  Next steps may include such questions as:  How will the math practice evidence be analyzed?  How will the math practice inform instructional next steps?  Reflection includes:  How did the math practice benefit teaching and learning in your classroom?</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18</a:t>
            </a:fld>
            <a:endParaRPr lang="en-US"/>
          </a:p>
        </p:txBody>
      </p:sp>
    </p:spTree>
    <p:extLst>
      <p:ext uri="{BB962C8B-B14F-4D97-AF65-F5344CB8AC3E}">
        <p14:creationId xmlns:p14="http://schemas.microsoft.com/office/powerpoint/2010/main" val="845526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 is key.  The</a:t>
            </a:r>
            <a:r>
              <a:rPr lang="en-US" baseline="0" dirty="0" smtClean="0"/>
              <a:t> more discussions we can have among each other and in our grade level about what the Math Practice should look and sound like in our classrooms, the stronger our planning and our understanding will become.</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19</a:t>
            </a:fld>
            <a:endParaRPr lang="en-US"/>
          </a:p>
        </p:txBody>
      </p:sp>
    </p:spTree>
    <p:extLst>
      <p:ext uri="{BB962C8B-B14F-4D97-AF65-F5344CB8AC3E}">
        <p14:creationId xmlns:p14="http://schemas.microsoft.com/office/powerpoint/2010/main" val="11163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layout of the new elementary progress report for math.  The Standards for Mathematical Content are listed by Domains for each grade level.  The Standards for Mathematical Practices are grouped according to the work of Dr. William McCallum of the University of Arizona, one of the main authors of Common Core Math.  Problem Solving and Precision is Math Practices 1 &amp; 6.  Reasoning and Explaining is Math Practices 2 &amp; 3.  Modeling and Using Tools is Math Practices 4 and 5.  Seeing Structure and Generalizing is Math Practices 7 &amp; 8.  Teachers provide one or more numbered scores in each of the areas for Content and Practices.  Teachers then provide an overall score to reflect where the student is on the trajectory of attaining proficiency by the end of the school year.  Teachers discuss in grade level groups what proficiency means in each of these areas for the reporting period, and reach agreement on how they will come to the overall score.  Content scores are familiar to teachers, because that is what we have been giving on report cards through the years.  What is new is the grading of the Standards for Mathematical Practice.</a:t>
            </a:r>
            <a:endParaRPr lang="en-US" dirty="0"/>
          </a:p>
        </p:txBody>
      </p:sp>
      <p:sp>
        <p:nvSpPr>
          <p:cNvPr id="4" name="Slide Number Placeholder 3"/>
          <p:cNvSpPr>
            <a:spLocks noGrp="1"/>
          </p:cNvSpPr>
          <p:nvPr>
            <p:ph type="sldNum" sz="quarter" idx="10"/>
          </p:nvPr>
        </p:nvSpPr>
        <p:spPr/>
        <p:txBody>
          <a:bodyPr/>
          <a:lstStyle/>
          <a:p>
            <a:fld id="{9E7F5C32-04E8-8943-9FB5-C989B5FFAFA6}" type="slidenum">
              <a:rPr lang="en-US" smtClean="0"/>
              <a:t>2</a:t>
            </a:fld>
            <a:endParaRPr lang="en-US"/>
          </a:p>
        </p:txBody>
      </p:sp>
    </p:spTree>
    <p:extLst>
      <p:ext uri="{BB962C8B-B14F-4D97-AF65-F5344CB8AC3E}">
        <p14:creationId xmlns:p14="http://schemas.microsoft.com/office/powerpoint/2010/main" val="1411590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moves,</a:t>
            </a:r>
            <a:r>
              <a:rPr lang="en-US" baseline="0" dirty="0" smtClean="0"/>
              <a:t> such as a</a:t>
            </a:r>
            <a:r>
              <a:rPr lang="en-US" dirty="0" smtClean="0"/>
              <a:t>sking purposeful</a:t>
            </a:r>
            <a:r>
              <a:rPr lang="en-US" baseline="0" dirty="0" smtClean="0"/>
              <a:t> questions, also supports development of the Math Practices in our classrooms. (HO 5-8)</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20</a:t>
            </a:fld>
            <a:endParaRPr lang="en-US"/>
          </a:p>
        </p:txBody>
      </p:sp>
    </p:spTree>
    <p:extLst>
      <p:ext uri="{BB962C8B-B14F-4D97-AF65-F5344CB8AC3E}">
        <p14:creationId xmlns:p14="http://schemas.microsoft.com/office/powerpoint/2010/main" val="11163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SBAC also assesses Math Practices.  Questions</a:t>
            </a:r>
            <a:r>
              <a:rPr lang="en-US" baseline="0" dirty="0" smtClean="0"/>
              <a:t> in Claim 2,3,4 focus on the integration between content and practice standards.  </a:t>
            </a:r>
          </a:p>
          <a:p>
            <a:r>
              <a:rPr lang="en-US" baseline="0" dirty="0" smtClean="0"/>
              <a:t>Questions in Claim 1 also integrate some math practices.  The performance task is the primary way that SBAC assesses the math practices.</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21</a:t>
            </a:fld>
            <a:endParaRPr lang="en-US"/>
          </a:p>
        </p:txBody>
      </p:sp>
    </p:spTree>
    <p:extLst>
      <p:ext uri="{BB962C8B-B14F-4D97-AF65-F5344CB8AC3E}">
        <p14:creationId xmlns:p14="http://schemas.microsoft.com/office/powerpoint/2010/main" val="1508706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our new report card we</a:t>
            </a:r>
            <a:r>
              <a:rPr lang="en-US" baseline="0" dirty="0" smtClean="0"/>
              <a:t> will be scoring MPs with a 1-4 score.  You can write N/A for any MPs you have not been focusing on during that reporting period.  </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22</a:t>
            </a:fld>
            <a:endParaRPr lang="en-US"/>
          </a:p>
        </p:txBody>
      </p:sp>
    </p:spTree>
    <p:extLst>
      <p:ext uri="{BB962C8B-B14F-4D97-AF65-F5344CB8AC3E}">
        <p14:creationId xmlns:p14="http://schemas.microsoft.com/office/powerpoint/2010/main" val="431874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another resource from SBAC that can support scoring around the Math Practice Standards. (HO 9)</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23</a:t>
            </a:fld>
            <a:endParaRPr lang="en-US"/>
          </a:p>
        </p:txBody>
      </p:sp>
    </p:spTree>
    <p:extLst>
      <p:ext uri="{BB962C8B-B14F-4D97-AF65-F5344CB8AC3E}">
        <p14:creationId xmlns:p14="http://schemas.microsoft.com/office/powerpoint/2010/main" val="1597158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is an observation chart that can support scoring around the Math Practice Standards. (HO 10)</a:t>
            </a:r>
            <a:endParaRPr lang="en-US" dirty="0" smtClean="0"/>
          </a:p>
          <a:p>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24</a:t>
            </a:fld>
            <a:endParaRPr lang="en-US"/>
          </a:p>
        </p:txBody>
      </p:sp>
    </p:spTree>
    <p:extLst>
      <p:ext uri="{BB962C8B-B14F-4D97-AF65-F5344CB8AC3E}">
        <p14:creationId xmlns:p14="http://schemas.microsoft.com/office/powerpoint/2010/main" val="1011058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Observation tool that provides</a:t>
            </a:r>
            <a:r>
              <a:rPr lang="en-US" baseline="0" dirty="0" smtClean="0"/>
              <a:t> leveled indicators.  While the numbered score language is not a direct match to the progress report, it does provide for a similar numbered score, for example, a 4, “Distinguished” could be interpreted as “Exceeds”.   It can be used as a tool to to show developing proficiency across the math practices.  There is a descriptor page (HO 11)  and an observation page (HO 12).</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25</a:t>
            </a:fld>
            <a:endParaRPr lang="en-US"/>
          </a:p>
        </p:txBody>
      </p:sp>
    </p:spTree>
    <p:extLst>
      <p:ext uri="{BB962C8B-B14F-4D97-AF65-F5344CB8AC3E}">
        <p14:creationId xmlns:p14="http://schemas.microsoft.com/office/powerpoint/2010/main" val="2654932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Act</a:t>
            </a:r>
            <a:r>
              <a:rPr lang="en-US" baseline="0" dirty="0" smtClean="0"/>
              <a:t> stage, we share our professional learning.  (next slide provides full frame for discussion)</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26</a:t>
            </a:fld>
            <a:endParaRPr lang="en-US"/>
          </a:p>
        </p:txBody>
      </p:sp>
    </p:spTree>
    <p:extLst>
      <p:ext uri="{BB962C8B-B14F-4D97-AF65-F5344CB8AC3E}">
        <p14:creationId xmlns:p14="http://schemas.microsoft.com/office/powerpoint/2010/main" val="856973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we reflect together.  Here are the prompts:  Summarize the math practice you implemented and share the benefit to teaching and learning.  And think ahead, how do you plan to use that math practice in the future?  What revisions or adjustments might you make, and why would you make them?</a:t>
            </a:r>
          </a:p>
          <a:p>
            <a:endParaRPr lang="en-US" baseline="0" dirty="0" smtClean="0"/>
          </a:p>
          <a:p>
            <a:r>
              <a:rPr lang="en-US" baseline="0" dirty="0" smtClean="0"/>
              <a:t>In summary, planning for the instruction of the Standards of Mathematical Practice is the first step in developing student grades in these areas for the new elementary progress report.</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27</a:t>
            </a:fld>
            <a:endParaRPr lang="en-US"/>
          </a:p>
        </p:txBody>
      </p:sp>
    </p:spTree>
    <p:extLst>
      <p:ext uri="{BB962C8B-B14F-4D97-AF65-F5344CB8AC3E}">
        <p14:creationId xmlns:p14="http://schemas.microsoft.com/office/powerpoint/2010/main" val="913435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share this with your teachers.</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28</a:t>
            </a:fld>
            <a:endParaRPr lang="en-US"/>
          </a:p>
        </p:txBody>
      </p:sp>
    </p:spTree>
    <p:extLst>
      <p:ext uri="{BB962C8B-B14F-4D97-AF65-F5344CB8AC3E}">
        <p14:creationId xmlns:p14="http://schemas.microsoft.com/office/powerpoint/2010/main" val="255429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we begin with the Standards for Mathematical Practice?  What</a:t>
            </a:r>
            <a:r>
              <a:rPr lang="en-US" baseline="0" dirty="0" smtClean="0"/>
              <a:t> does it mean to develop the Habits of Mind of a Mathematician? Let’s discuss what mathematicians do:  in school, in the world, in college, in career.  Please make a list of verbs that you can share with a colleague.  Here is one example.  (two minutes to share)</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3</a:t>
            </a:fld>
            <a:endParaRPr lang="en-US"/>
          </a:p>
        </p:txBody>
      </p:sp>
    </p:spTree>
    <p:extLst>
      <p:ext uri="{BB962C8B-B14F-4D97-AF65-F5344CB8AC3E}">
        <p14:creationId xmlns:p14="http://schemas.microsoft.com/office/powerpoint/2010/main" val="8557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 practices represent the things that mathematicians do – they represent</a:t>
            </a:r>
            <a:r>
              <a:rPr lang="en-US" baseline="0" dirty="0" smtClean="0"/>
              <a:t> the processes mathematicians use to think mathematically. (HO1)</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4</a:t>
            </a:fld>
            <a:endParaRPr lang="en-US"/>
          </a:p>
        </p:txBody>
      </p:sp>
    </p:spTree>
    <p:extLst>
      <p:ext uri="{BB962C8B-B14F-4D97-AF65-F5344CB8AC3E}">
        <p14:creationId xmlns:p14="http://schemas.microsoft.com/office/powerpoint/2010/main" val="90577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slide to yourself.  We always like to find a way to save time, and checklists can help.  But the Standards for Mathematical Practice are not a “once and done”  they are present whenever we are doing math.  They are not a checklist.</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5</a:t>
            </a:fld>
            <a:endParaRPr lang="en-US"/>
          </a:p>
        </p:txBody>
      </p:sp>
    </p:spTree>
    <p:extLst>
      <p:ext uri="{BB962C8B-B14F-4D97-AF65-F5344CB8AC3E}">
        <p14:creationId xmlns:p14="http://schemas.microsoft.com/office/powerpoint/2010/main" val="58427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take a moment to read the slide</a:t>
            </a:r>
            <a:r>
              <a:rPr lang="en-US" baseline="0" dirty="0" smtClean="0"/>
              <a:t> to remind us of how the standards work together.</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6</a:t>
            </a:fld>
            <a:endParaRPr lang="en-US"/>
          </a:p>
        </p:txBody>
      </p:sp>
    </p:spTree>
    <p:extLst>
      <p:ext uri="{BB962C8B-B14F-4D97-AF65-F5344CB8AC3E}">
        <p14:creationId xmlns:p14="http://schemas.microsoft.com/office/powerpoint/2010/main" val="96076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an Action Planning Guide</a:t>
            </a:r>
            <a:r>
              <a:rPr lang="en-US" baseline="0" dirty="0" smtClean="0"/>
              <a:t> to assist us as we move into this new area of grading the Standards of Mathematical Practice.  This is an iterative process, and the value is in the discussions that we have as we move through the stages.  This is a four-step process that is a familiar turn on the Plan-Deliver-Reflect-Revise cycle.  The first step is Clarify.</a:t>
            </a:r>
          </a:p>
          <a:p>
            <a:r>
              <a:rPr lang="en-US" dirty="0" smtClean="0"/>
              <a:t>In Clarify,</a:t>
            </a:r>
            <a:r>
              <a:rPr lang="en-US" baseline="0" dirty="0" smtClean="0"/>
              <a:t> we begin by s</a:t>
            </a:r>
            <a:r>
              <a:rPr lang="en-US" dirty="0" smtClean="0"/>
              <a:t>etting a focus</a:t>
            </a:r>
            <a:r>
              <a:rPr lang="en-US" baseline="0" dirty="0" smtClean="0"/>
              <a:t> for the instruction of the Standards of Mathematical Practice.  In which subject and content will the Math Practices be used?  What California State Standards will be assessed?  What criteria will be used to determine students’ proficiency in the focus Math Practice? (HO 2)</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7</a:t>
            </a:fld>
            <a:endParaRPr lang="en-US"/>
          </a:p>
        </p:txBody>
      </p:sp>
    </p:spTree>
    <p:extLst>
      <p:ext uri="{BB962C8B-B14F-4D97-AF65-F5344CB8AC3E}">
        <p14:creationId xmlns:p14="http://schemas.microsoft.com/office/powerpoint/2010/main" val="74768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plan for using Math practices is</a:t>
            </a:r>
            <a:r>
              <a:rPr lang="en-US" baseline="0" dirty="0" smtClean="0"/>
              <a:t> connecting it to the Content Standards we are teaching.  Why might these MPs connect/align with what students are doing with this content?</a:t>
            </a:r>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8</a:t>
            </a:fld>
            <a:endParaRPr lang="en-US"/>
          </a:p>
        </p:txBody>
      </p:sp>
    </p:spTree>
    <p:extLst>
      <p:ext uri="{BB962C8B-B14F-4D97-AF65-F5344CB8AC3E}">
        <p14:creationId xmlns:p14="http://schemas.microsoft.com/office/powerpoint/2010/main" val="376789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way to plan for using Math practices is</a:t>
            </a:r>
            <a:r>
              <a:rPr lang="en-US" baseline="0" dirty="0" smtClean="0"/>
              <a:t> connecting it to the Content Standards we are teaching.  Why might these MPs connect/align with what students are doing with this content?</a:t>
            </a:r>
            <a:endParaRPr lang="en-US" dirty="0" smtClean="0"/>
          </a:p>
          <a:p>
            <a:endParaRPr lang="en-US" dirty="0"/>
          </a:p>
        </p:txBody>
      </p:sp>
      <p:sp>
        <p:nvSpPr>
          <p:cNvPr id="4" name="Slide Number Placeholder 3"/>
          <p:cNvSpPr>
            <a:spLocks noGrp="1"/>
          </p:cNvSpPr>
          <p:nvPr>
            <p:ph type="sldNum" sz="quarter" idx="10"/>
          </p:nvPr>
        </p:nvSpPr>
        <p:spPr/>
        <p:txBody>
          <a:bodyPr/>
          <a:lstStyle/>
          <a:p>
            <a:fld id="{47B6072C-F07E-45E4-AE38-558DE55B1AEC}" type="slidenum">
              <a:rPr lang="en-US" smtClean="0"/>
              <a:t>9</a:t>
            </a:fld>
            <a:endParaRPr lang="en-US"/>
          </a:p>
        </p:txBody>
      </p:sp>
    </p:spTree>
    <p:extLst>
      <p:ext uri="{BB962C8B-B14F-4D97-AF65-F5344CB8AC3E}">
        <p14:creationId xmlns:p14="http://schemas.microsoft.com/office/powerpoint/2010/main" val="310087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80B92-4568-452B-B558-60EE52F986C3}"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23510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0B92-4568-452B-B558-60EE52F986C3}"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28434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0B92-4568-452B-B558-60EE52F986C3}"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318613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0B92-4568-452B-B558-60EE52F986C3}"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261010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80B92-4568-452B-B558-60EE52F986C3}"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184515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80B92-4568-452B-B558-60EE52F986C3}"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289850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80B92-4568-452B-B558-60EE52F986C3}" type="datetimeFigureOut">
              <a:rPr lang="en-US" smtClean="0"/>
              <a:t>10/6/17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193918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80B92-4568-452B-B558-60EE52F986C3}" type="datetimeFigureOut">
              <a:rPr lang="en-US" smtClean="0"/>
              <a:t>10/6/17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327848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80B92-4568-452B-B558-60EE52F986C3}" type="datetimeFigureOut">
              <a:rPr lang="en-US" smtClean="0"/>
              <a:t>10/6/17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4153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80B92-4568-452B-B558-60EE52F986C3}"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327796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80B92-4568-452B-B558-60EE52F986C3}"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DD99-488E-4651-A21D-62FAF7B446E4}" type="slidenum">
              <a:rPr lang="en-US" smtClean="0"/>
              <a:t>‹#›</a:t>
            </a:fld>
            <a:endParaRPr lang="en-US"/>
          </a:p>
        </p:txBody>
      </p:sp>
    </p:spTree>
    <p:extLst>
      <p:ext uri="{BB962C8B-B14F-4D97-AF65-F5344CB8AC3E}">
        <p14:creationId xmlns:p14="http://schemas.microsoft.com/office/powerpoint/2010/main" val="3746929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80B92-4568-452B-B558-60EE52F986C3}" type="datetimeFigureOut">
              <a:rPr lang="en-US" smtClean="0"/>
              <a:t>10/6/17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EDD99-488E-4651-A21D-62FAF7B446E4}" type="slidenum">
              <a:rPr lang="en-US" smtClean="0"/>
              <a:t>‹#›</a:t>
            </a:fld>
            <a:endParaRPr lang="en-US"/>
          </a:p>
        </p:txBody>
      </p:sp>
    </p:spTree>
    <p:extLst>
      <p:ext uri="{BB962C8B-B14F-4D97-AF65-F5344CB8AC3E}">
        <p14:creationId xmlns:p14="http://schemas.microsoft.com/office/powerpoint/2010/main" val="156881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hunt-institute.org/resources/2015/04/nctm-mathematics-video-series-standards-for-mathematical-practice/" TargetMode="External"/><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cde.ca.gov/ci/ma/cf/documents/mathfwoverview.pdf" TargetMode="External"/><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cde.ca.gov/ci/ma/cf/documents/mathfwoverview.pdf"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600200"/>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8000" b="1" dirty="0" smtClean="0">
                <a:latin typeface="Century Gothic" charset="0"/>
                <a:ea typeface="Century Gothic" charset="0"/>
                <a:cs typeface="Century Gothic" charset="0"/>
              </a:rPr>
              <a:t>SUPPORTING </a:t>
            </a:r>
            <a:r>
              <a:rPr lang="en-US" sz="8000" b="1" smtClean="0">
                <a:latin typeface="Century Gothic" charset="0"/>
                <a:ea typeface="Century Gothic" charset="0"/>
                <a:cs typeface="Century Gothic" charset="0"/>
              </a:rPr>
              <a:t>THE Progress Report </a:t>
            </a:r>
            <a:r>
              <a:rPr lang="en-US" sz="8000" b="1" dirty="0" smtClean="0">
                <a:latin typeface="Century Gothic" charset="0"/>
                <a:ea typeface="Century Gothic" charset="0"/>
                <a:cs typeface="Century Gothic" charset="0"/>
              </a:rPr>
              <a:t>in MATH</a:t>
            </a:r>
            <a:endParaRPr lang="en-US" sz="8000" b="1" dirty="0">
              <a:latin typeface="Century Gothic" charset="0"/>
              <a:ea typeface="Century Gothic" charset="0"/>
              <a:cs typeface="Century Gothic" charset="0"/>
            </a:endParaRPr>
          </a:p>
        </p:txBody>
      </p:sp>
    </p:spTree>
    <p:extLst>
      <p:ext uri="{BB962C8B-B14F-4D97-AF65-F5344CB8AC3E}">
        <p14:creationId xmlns:p14="http://schemas.microsoft.com/office/powerpoint/2010/main" val="3709040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613851"/>
            <a:ext cx="7283450"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810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FOR IMPLEMENTING THE </a:t>
            </a:r>
            <a:br>
              <a:rPr lang="en-US" dirty="0" smtClean="0"/>
            </a:br>
            <a:r>
              <a:rPr lang="en-US" dirty="0" smtClean="0"/>
              <a:t>MATH PRACTICE STANDARDS</a:t>
            </a:r>
            <a:endParaRPr lang="en-US" dirty="0"/>
          </a:p>
        </p:txBody>
      </p:sp>
      <p:sp>
        <p:nvSpPr>
          <p:cNvPr id="6" name="Rectangular Callout 5"/>
          <p:cNvSpPr/>
          <p:nvPr/>
        </p:nvSpPr>
        <p:spPr>
          <a:xfrm>
            <a:off x="1143000" y="5029200"/>
            <a:ext cx="3276600" cy="1413912"/>
          </a:xfrm>
          <a:prstGeom prst="wedgeRectCallout">
            <a:avLst>
              <a:gd name="adj1" fmla="val 71090"/>
              <a:gd name="adj2" fmla="val 25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My Math shares which MPs are highlighted in the TE for each lesson in each chapter. </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029200"/>
            <a:ext cx="2647950" cy="162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1235075" y="4191000"/>
            <a:ext cx="6858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Image result for my ma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12517">
            <a:off x="6389224" y="1831119"/>
            <a:ext cx="1717745" cy="105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26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6111465" cy="389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252" y="1223901"/>
            <a:ext cx="2914625" cy="5430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810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PLAN FOR IMPLEMENTING THE </a:t>
            </a:r>
            <a:br>
              <a:rPr lang="en-US" sz="3200" dirty="0" smtClean="0"/>
            </a:br>
            <a:r>
              <a:rPr lang="en-US" sz="3200" dirty="0" smtClean="0"/>
              <a:t>MATH PRACTICE STANDARDS</a:t>
            </a:r>
            <a:endParaRPr lang="en-US" sz="3200" dirty="0"/>
          </a:p>
        </p:txBody>
      </p:sp>
      <p:sp>
        <p:nvSpPr>
          <p:cNvPr id="4" name="TextBox 3"/>
          <p:cNvSpPr txBox="1"/>
          <p:nvPr/>
        </p:nvSpPr>
        <p:spPr>
          <a:xfrm>
            <a:off x="8329246" y="1580395"/>
            <a:ext cx="457200" cy="5078313"/>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036928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MATH </a:t>
            </a:r>
            <a:br>
              <a:rPr lang="en-US" dirty="0" smtClean="0"/>
            </a:br>
            <a:r>
              <a:rPr lang="en-US" dirty="0" smtClean="0"/>
              <a:t>PRACTICE STANDARDS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77566"/>
            <a:ext cx="6497936" cy="4904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60212" y="3124200"/>
            <a:ext cx="6248400" cy="1066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20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FOR IMPLEMENTING THE </a:t>
            </a:r>
            <a:br>
              <a:rPr lang="en-US" dirty="0" smtClean="0"/>
            </a:br>
            <a:r>
              <a:rPr lang="en-US" dirty="0" smtClean="0"/>
              <a:t>MATH PRACTICE STANDARDS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93" y="1926879"/>
            <a:ext cx="5105400" cy="2849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5715000"/>
            <a:ext cx="8077200" cy="646331"/>
          </a:xfrm>
          <a:prstGeom prst="rect">
            <a:avLst/>
          </a:prstGeom>
        </p:spPr>
        <p:txBody>
          <a:bodyPr wrap="square">
            <a:spAutoFit/>
          </a:bodyPr>
          <a:lstStyle/>
          <a:p>
            <a:r>
              <a:rPr lang="en-US" dirty="0" smtClean="0">
                <a:hlinkClick r:id="rId4"/>
              </a:rPr>
              <a:t>http://www.hunt-institute.org/resources/2015/04/nctm-mathematics-video-series-standards-for-mathematical-practice/</a:t>
            </a:r>
            <a:r>
              <a:rPr lang="en-US" dirty="0" smtClean="0"/>
              <a:t>  </a:t>
            </a:r>
            <a:endParaRPr lang="en-US" dirty="0"/>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0961" y="2536479"/>
            <a:ext cx="3909912" cy="2806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627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FOR IMPLEMENTING THE </a:t>
            </a:r>
            <a:br>
              <a:rPr lang="en-US" dirty="0" smtClean="0"/>
            </a:br>
            <a:r>
              <a:rPr lang="en-US" dirty="0" smtClean="0"/>
              <a:t>MATH PRACTICE STANDARDS</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516109"/>
            <a:ext cx="3909912" cy="2806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putting the practices into 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3048000" cy="379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05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FOR IMPLEMENTING THE </a:t>
            </a:r>
            <a:br>
              <a:rPr lang="en-US" dirty="0" smtClean="0"/>
            </a:br>
            <a:r>
              <a:rPr lang="en-US" dirty="0" smtClean="0"/>
              <a:t>MATH PRACTICE STANDARDS</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005733" cy="3886200"/>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28800"/>
            <a:ext cx="4114800" cy="3321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26566" y="5638800"/>
            <a:ext cx="2667000" cy="861774"/>
          </a:xfrm>
          <a:prstGeom prst="rect">
            <a:avLst/>
          </a:prstGeom>
          <a:solidFill>
            <a:schemeClr val="bg1">
              <a:lumMod val="75000"/>
            </a:schemeClr>
          </a:solidFill>
          <a:ln w="12700">
            <a:solidFill>
              <a:srgbClr val="FF0000"/>
            </a:solidFill>
          </a:ln>
        </p:spPr>
        <p:txBody>
          <a:bodyPr wrap="square" rtlCol="0">
            <a:spAutoFit/>
          </a:bodyPr>
          <a:lstStyle/>
          <a:p>
            <a:pPr algn="ctr"/>
            <a:r>
              <a:rPr lang="en-US" sz="2500" b="1" dirty="0" smtClean="0"/>
              <a:t>CA MATH FRAMEWORK</a:t>
            </a:r>
            <a:endParaRPr lang="en-US" sz="2500" b="1" dirty="0"/>
          </a:p>
        </p:txBody>
      </p:sp>
      <p:sp>
        <p:nvSpPr>
          <p:cNvPr id="9" name="TextBox 8"/>
          <p:cNvSpPr txBox="1"/>
          <p:nvPr/>
        </p:nvSpPr>
        <p:spPr>
          <a:xfrm>
            <a:off x="5067300" y="5626729"/>
            <a:ext cx="2667000" cy="861774"/>
          </a:xfrm>
          <a:prstGeom prst="rect">
            <a:avLst/>
          </a:prstGeom>
          <a:solidFill>
            <a:schemeClr val="bg1">
              <a:lumMod val="75000"/>
            </a:schemeClr>
          </a:solidFill>
          <a:ln w="12700">
            <a:solidFill>
              <a:srgbClr val="FF0000"/>
            </a:solidFill>
          </a:ln>
        </p:spPr>
        <p:txBody>
          <a:bodyPr wrap="square" rtlCol="0">
            <a:spAutoFit/>
          </a:bodyPr>
          <a:lstStyle/>
          <a:p>
            <a:pPr algn="ctr"/>
            <a:r>
              <a:rPr lang="en-US" sz="2500" b="1" dirty="0" smtClean="0"/>
              <a:t>MATH PRACTICE</a:t>
            </a:r>
          </a:p>
          <a:p>
            <a:pPr algn="ctr"/>
            <a:r>
              <a:rPr lang="en-US" sz="2500" b="1" dirty="0" smtClean="0"/>
              <a:t>ELABORATIONS</a:t>
            </a:r>
            <a:endParaRPr lang="en-US" sz="2500" b="1" dirty="0"/>
          </a:p>
        </p:txBody>
      </p:sp>
    </p:spTree>
    <p:extLst>
      <p:ext uri="{BB962C8B-B14F-4D97-AF65-F5344CB8AC3E}">
        <p14:creationId xmlns:p14="http://schemas.microsoft.com/office/powerpoint/2010/main" val="2925728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FOR IMPLEMENTING THE </a:t>
            </a:r>
            <a:br>
              <a:rPr lang="en-US" dirty="0" smtClean="0"/>
            </a:br>
            <a:r>
              <a:rPr lang="en-US" dirty="0" smtClean="0"/>
              <a:t>MATH PRACTICE STANDARDS</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949234"/>
            <a:ext cx="51149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43276" y="1752600"/>
            <a:ext cx="2667000" cy="477054"/>
          </a:xfrm>
          <a:prstGeom prst="rect">
            <a:avLst/>
          </a:prstGeom>
          <a:solidFill>
            <a:schemeClr val="bg1">
              <a:lumMod val="75000"/>
            </a:schemeClr>
          </a:solidFill>
          <a:ln w="12700">
            <a:solidFill>
              <a:srgbClr val="FF0000"/>
            </a:solidFill>
          </a:ln>
        </p:spPr>
        <p:txBody>
          <a:bodyPr wrap="square" rtlCol="0">
            <a:spAutoFit/>
          </a:bodyPr>
          <a:lstStyle/>
          <a:p>
            <a:pPr algn="ctr"/>
            <a:r>
              <a:rPr lang="en-US" sz="2500" b="1" dirty="0" smtClean="0"/>
              <a:t>MATH PRACTICE 3</a:t>
            </a:r>
            <a:endParaRPr lang="en-US" sz="2500" b="1" dirty="0"/>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649" y="3663621"/>
            <a:ext cx="1866901" cy="2413771"/>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960051"/>
            <a:ext cx="2514600" cy="202996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990600" y="6151602"/>
            <a:ext cx="2667000" cy="553998"/>
          </a:xfrm>
          <a:prstGeom prst="rect">
            <a:avLst/>
          </a:prstGeom>
          <a:solidFill>
            <a:schemeClr val="bg1">
              <a:lumMod val="75000"/>
            </a:schemeClr>
          </a:solidFill>
          <a:ln w="12700">
            <a:solidFill>
              <a:srgbClr val="FF0000"/>
            </a:solidFill>
          </a:ln>
        </p:spPr>
        <p:txBody>
          <a:bodyPr wrap="square" rtlCol="0">
            <a:spAutoFit/>
          </a:bodyPr>
          <a:lstStyle/>
          <a:p>
            <a:pPr algn="ctr"/>
            <a:r>
              <a:rPr lang="en-US" sz="1500" b="1" dirty="0" smtClean="0"/>
              <a:t>CA MATH </a:t>
            </a:r>
          </a:p>
          <a:p>
            <a:pPr algn="ctr"/>
            <a:r>
              <a:rPr lang="en-US" sz="1500" b="1" dirty="0" smtClean="0"/>
              <a:t>FRAMEWORK</a:t>
            </a:r>
            <a:endParaRPr lang="en-US" sz="1500" b="1" dirty="0"/>
          </a:p>
        </p:txBody>
      </p:sp>
      <p:sp>
        <p:nvSpPr>
          <p:cNvPr id="17" name="TextBox 16"/>
          <p:cNvSpPr txBox="1"/>
          <p:nvPr/>
        </p:nvSpPr>
        <p:spPr>
          <a:xfrm>
            <a:off x="5334000" y="6151602"/>
            <a:ext cx="2667000" cy="553998"/>
          </a:xfrm>
          <a:prstGeom prst="rect">
            <a:avLst/>
          </a:prstGeom>
          <a:solidFill>
            <a:schemeClr val="bg1">
              <a:lumMod val="75000"/>
            </a:schemeClr>
          </a:solidFill>
          <a:ln w="12700">
            <a:solidFill>
              <a:srgbClr val="FF0000"/>
            </a:solidFill>
          </a:ln>
        </p:spPr>
        <p:txBody>
          <a:bodyPr wrap="square" rtlCol="0">
            <a:spAutoFit/>
          </a:bodyPr>
          <a:lstStyle/>
          <a:p>
            <a:pPr algn="ctr"/>
            <a:r>
              <a:rPr lang="en-US" sz="1500" b="1" dirty="0" smtClean="0"/>
              <a:t>MATH PRACTICE</a:t>
            </a:r>
          </a:p>
          <a:p>
            <a:pPr algn="ctr"/>
            <a:r>
              <a:rPr lang="en-US" sz="1500" b="1" dirty="0" smtClean="0"/>
              <a:t>ELABORATIONS</a:t>
            </a:r>
            <a:endParaRPr lang="en-US" sz="1500" b="1" dirty="0"/>
          </a:p>
        </p:txBody>
      </p:sp>
    </p:spTree>
    <p:extLst>
      <p:ext uri="{BB962C8B-B14F-4D97-AF65-F5344CB8AC3E}">
        <p14:creationId xmlns:p14="http://schemas.microsoft.com/office/powerpoint/2010/main" val="47359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71" y="3958104"/>
            <a:ext cx="3680611" cy="2061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267469"/>
            <a:ext cx="4028085" cy="17523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46337"/>
            <a:ext cx="4067175" cy="20067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46337"/>
            <a:ext cx="3581400" cy="1049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itle 1"/>
          <p:cNvSpPr txBox="1">
            <a:spLocks/>
          </p:cNvSpPr>
          <p:nvPr/>
        </p:nvSpPr>
        <p:spPr>
          <a:xfrm>
            <a:off x="4572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PLAN FOR IMPLEMENTING THE </a:t>
            </a:r>
            <a:br>
              <a:rPr lang="en-US" dirty="0" smtClean="0"/>
            </a:br>
            <a:r>
              <a:rPr lang="en-US" dirty="0" smtClean="0"/>
              <a:t>MATH PRACTICE STANDARDS</a:t>
            </a:r>
            <a:endParaRPr lang="en-US" dirty="0"/>
          </a:p>
        </p:txBody>
      </p:sp>
      <p:pic>
        <p:nvPicPr>
          <p:cNvPr id="9" name="Picture 5" descr="Image result for my mat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12517">
            <a:off x="7207966" y="385542"/>
            <a:ext cx="1717745" cy="105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319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MATH </a:t>
            </a:r>
            <a:br>
              <a:rPr lang="en-US" dirty="0" smtClean="0"/>
            </a:br>
            <a:r>
              <a:rPr lang="en-US" dirty="0" smtClean="0"/>
              <a:t>PRACTICE STANDARDS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77566"/>
            <a:ext cx="6497936" cy="4904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60212" y="4114800"/>
            <a:ext cx="6248400" cy="1066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1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ollaborative discu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3810000" cy="372427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IMPLEMENTATION OF THE FOCUS MATH PRACTICES</a:t>
            </a:r>
            <a:endParaRPr lang="en-US" dirty="0"/>
          </a:p>
        </p:txBody>
      </p:sp>
      <p:sp>
        <p:nvSpPr>
          <p:cNvPr id="6" name="TextBox 5"/>
          <p:cNvSpPr txBox="1"/>
          <p:nvPr/>
        </p:nvSpPr>
        <p:spPr>
          <a:xfrm>
            <a:off x="457200" y="2142128"/>
            <a:ext cx="3962400" cy="3554819"/>
          </a:xfrm>
          <a:prstGeom prst="rect">
            <a:avLst/>
          </a:prstGeom>
          <a:noFill/>
        </p:spPr>
        <p:txBody>
          <a:bodyPr wrap="square" rtlCol="0">
            <a:spAutoFit/>
          </a:bodyPr>
          <a:lstStyle/>
          <a:p>
            <a:pPr marL="285750" indent="-285750">
              <a:buFont typeface="Arial" panose="020B0604020202020204" pitchFamily="34" charset="0"/>
              <a:buChar char="•"/>
            </a:pPr>
            <a:r>
              <a:rPr lang="en-US" sz="2500" dirty="0" smtClean="0"/>
              <a:t>Collaboration</a:t>
            </a:r>
          </a:p>
          <a:p>
            <a:pPr marL="285750" indent="-285750">
              <a:buFont typeface="Arial" panose="020B0604020202020204" pitchFamily="34" charset="0"/>
              <a:buChar char="•"/>
            </a:pPr>
            <a:r>
              <a:rPr lang="en-US" sz="2500" dirty="0" smtClean="0"/>
              <a:t>Grade Level</a:t>
            </a:r>
          </a:p>
          <a:p>
            <a:pPr marL="285750" indent="-285750">
              <a:buFont typeface="Arial" panose="020B0604020202020204" pitchFamily="34" charset="0"/>
              <a:buChar char="•"/>
            </a:pPr>
            <a:r>
              <a:rPr lang="en-US" sz="2500" dirty="0" smtClean="0"/>
              <a:t>Reflection</a:t>
            </a:r>
          </a:p>
          <a:p>
            <a:pPr marL="285750" indent="-285750">
              <a:buFont typeface="Arial" panose="020B0604020202020204" pitchFamily="34" charset="0"/>
              <a:buChar char="•"/>
            </a:pPr>
            <a:r>
              <a:rPr lang="en-US" sz="2500" dirty="0" smtClean="0"/>
              <a:t>Examining Student Work</a:t>
            </a:r>
          </a:p>
          <a:p>
            <a:pPr marL="285750" indent="-285750">
              <a:buFont typeface="Arial" panose="020B0604020202020204" pitchFamily="34" charset="0"/>
              <a:buChar char="•"/>
            </a:pPr>
            <a:r>
              <a:rPr lang="en-US" sz="2500" dirty="0" smtClean="0"/>
              <a:t>Taking Anecdotal Notes/Pictures</a:t>
            </a:r>
          </a:p>
          <a:p>
            <a:pPr marL="285750" indent="-285750">
              <a:buFont typeface="Arial" panose="020B0604020202020204" pitchFamily="34" charset="0"/>
              <a:buChar char="•"/>
            </a:pPr>
            <a:r>
              <a:rPr lang="en-US" sz="2500" dirty="0" smtClean="0"/>
              <a:t>Listening to Student Thinking</a:t>
            </a:r>
          </a:p>
          <a:p>
            <a:pPr marL="285750" indent="-285750">
              <a:buFont typeface="Arial" panose="020B0604020202020204" pitchFamily="34" charset="0"/>
              <a:buChar char="•"/>
            </a:pPr>
            <a:r>
              <a:rPr lang="en-US" sz="2500" dirty="0" smtClean="0"/>
              <a:t>Asking Students Questions</a:t>
            </a:r>
            <a:endParaRPr lang="en-US" sz="2500" dirty="0"/>
          </a:p>
        </p:txBody>
      </p:sp>
    </p:spTree>
    <p:extLst>
      <p:ext uri="{BB962C8B-B14F-4D97-AF65-F5344CB8AC3E}">
        <p14:creationId xmlns:p14="http://schemas.microsoft.com/office/powerpoint/2010/main" val="191007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360065"/>
            <a:ext cx="9144000" cy="2075935"/>
          </a:xfrm>
          <a:prstGeom prst="rect">
            <a:avLst/>
          </a:prstGeom>
        </p:spPr>
      </p:pic>
      <p:sp>
        <p:nvSpPr>
          <p:cNvPr id="5" name="Oval Callout 4"/>
          <p:cNvSpPr>
            <a:spLocks noChangeArrowheads="1"/>
          </p:cNvSpPr>
          <p:nvPr/>
        </p:nvSpPr>
        <p:spPr bwMode="auto">
          <a:xfrm>
            <a:off x="143555" y="69490"/>
            <a:ext cx="2748689" cy="1832460"/>
          </a:xfrm>
          <a:prstGeom prst="wedgeEllipseCallout">
            <a:avLst>
              <a:gd name="adj1" fmla="val 61212"/>
              <a:gd name="adj2" fmla="val 70615"/>
            </a:avLst>
          </a:prstGeom>
          <a:solidFill>
            <a:srgbClr val="F6DDD8"/>
          </a:solidFill>
          <a:ln w="26425">
            <a:solidFill>
              <a:srgbClr val="6B766F"/>
            </a:solidFill>
            <a:miter lim="800000"/>
            <a:headEnd/>
            <a:tailEnd/>
          </a:ln>
          <a:effectLst>
            <a:outerShdw blurRad="50800" dist="38100" algn="l" rotWithShape="0">
              <a:srgbClr val="000000">
                <a:alpha val="39999"/>
              </a:srgbClr>
            </a:outerShdw>
          </a:effectLst>
        </p:spPr>
        <p:txBody>
          <a:bodyPr anchor="ctr"/>
          <a:lstStyle/>
          <a:p>
            <a:pPr algn="ctr"/>
            <a:r>
              <a:rPr lang="en-US" b="1" dirty="0">
                <a:solidFill>
                  <a:srgbClr val="6E2619"/>
                </a:solidFill>
              </a:rPr>
              <a:t>Domain will only show on the appropriate grade-level report</a:t>
            </a:r>
          </a:p>
        </p:txBody>
      </p:sp>
      <p:sp>
        <p:nvSpPr>
          <p:cNvPr id="6" name="Oval Callout 5"/>
          <p:cNvSpPr>
            <a:spLocks noChangeArrowheads="1"/>
          </p:cNvSpPr>
          <p:nvPr/>
        </p:nvSpPr>
        <p:spPr bwMode="auto">
          <a:xfrm>
            <a:off x="4953000" y="4703422"/>
            <a:ext cx="3970330" cy="1879600"/>
          </a:xfrm>
          <a:prstGeom prst="wedgeEllipseCallout">
            <a:avLst>
              <a:gd name="adj1" fmla="val -52451"/>
              <a:gd name="adj2" fmla="val -99292"/>
            </a:avLst>
          </a:prstGeom>
          <a:solidFill>
            <a:srgbClr val="F6DDD8"/>
          </a:solidFill>
          <a:ln w="26425">
            <a:solidFill>
              <a:srgbClr val="6B766F"/>
            </a:solidFill>
            <a:miter lim="800000"/>
            <a:headEnd/>
            <a:tailEnd/>
          </a:ln>
          <a:effectLst>
            <a:outerShdw blurRad="50800" dist="38100" algn="l" rotWithShape="0">
              <a:srgbClr val="000000">
                <a:alpha val="39999"/>
              </a:srgbClr>
            </a:outerShdw>
          </a:effectLst>
        </p:spPr>
        <p:txBody>
          <a:bodyPr anchor="ctr"/>
          <a:lstStyle/>
          <a:p>
            <a:pPr algn="ctr"/>
            <a:r>
              <a:rPr lang="en-US" b="1" dirty="0" smtClean="0">
                <a:solidFill>
                  <a:srgbClr val="6E2619"/>
                </a:solidFill>
              </a:rPr>
              <a:t>Mathematical Practices are thinking skills </a:t>
            </a:r>
            <a:r>
              <a:rPr lang="en-US" b="1" dirty="0">
                <a:solidFill>
                  <a:srgbClr val="6E2619"/>
                </a:solidFill>
              </a:rPr>
              <a:t>that children use to apply their knowledge of mathematical content</a:t>
            </a:r>
          </a:p>
        </p:txBody>
      </p:sp>
      <p:sp>
        <p:nvSpPr>
          <p:cNvPr id="7" name="Oval Callout 6"/>
          <p:cNvSpPr>
            <a:spLocks noChangeArrowheads="1"/>
          </p:cNvSpPr>
          <p:nvPr/>
        </p:nvSpPr>
        <p:spPr bwMode="auto">
          <a:xfrm>
            <a:off x="3044950" y="6905"/>
            <a:ext cx="2844800" cy="1600200"/>
          </a:xfrm>
          <a:prstGeom prst="wedgeEllipseCallout">
            <a:avLst>
              <a:gd name="adj1" fmla="val -2585"/>
              <a:gd name="adj2" fmla="val 98759"/>
            </a:avLst>
          </a:prstGeom>
          <a:solidFill>
            <a:srgbClr val="F6DDD8"/>
          </a:solidFill>
          <a:ln w="26425">
            <a:solidFill>
              <a:srgbClr val="6B766F"/>
            </a:solidFill>
            <a:miter lim="800000"/>
            <a:headEnd/>
            <a:tailEnd/>
          </a:ln>
          <a:effectLst>
            <a:outerShdw blurRad="50800" dist="38100" algn="l" rotWithShape="0">
              <a:srgbClr val="000000">
                <a:alpha val="39999"/>
              </a:srgbClr>
            </a:outerShdw>
          </a:effectLst>
        </p:spPr>
        <p:txBody>
          <a:bodyPr anchor="ctr"/>
          <a:lstStyle/>
          <a:p>
            <a:pPr algn="ctr"/>
            <a:r>
              <a:rPr lang="en-US" b="1" dirty="0">
                <a:solidFill>
                  <a:srgbClr val="6E2619"/>
                </a:solidFill>
              </a:rPr>
              <a:t>Mathematical Topics by Domains</a:t>
            </a:r>
          </a:p>
        </p:txBody>
      </p:sp>
      <p:sp>
        <p:nvSpPr>
          <p:cNvPr id="8" name="Oval Callout 7"/>
          <p:cNvSpPr>
            <a:spLocks noChangeArrowheads="1"/>
          </p:cNvSpPr>
          <p:nvPr/>
        </p:nvSpPr>
        <p:spPr bwMode="auto">
          <a:xfrm>
            <a:off x="1212490" y="4940961"/>
            <a:ext cx="1832460" cy="1374345"/>
          </a:xfrm>
          <a:prstGeom prst="wedgeEllipseCallout">
            <a:avLst>
              <a:gd name="adj1" fmla="val -7060"/>
              <a:gd name="adj2" fmla="val -189154"/>
            </a:avLst>
          </a:prstGeom>
          <a:solidFill>
            <a:srgbClr val="F6DDD8"/>
          </a:solidFill>
          <a:ln w="26425">
            <a:solidFill>
              <a:srgbClr val="6B766F"/>
            </a:solidFill>
            <a:miter lim="800000"/>
            <a:headEnd/>
            <a:tailEnd/>
          </a:ln>
          <a:effectLst>
            <a:outerShdw blurRad="50800" dist="38100" algn="l" rotWithShape="0">
              <a:srgbClr val="000000">
                <a:alpha val="39999"/>
              </a:srgbClr>
            </a:outerShdw>
          </a:effectLst>
        </p:spPr>
        <p:txBody>
          <a:bodyPr anchor="ctr"/>
          <a:lstStyle/>
          <a:p>
            <a:pPr algn="ctr"/>
            <a:r>
              <a:rPr lang="en-US" b="1" dirty="0" smtClean="0">
                <a:solidFill>
                  <a:srgbClr val="6E2619"/>
                </a:solidFill>
              </a:rPr>
              <a:t>Overall </a:t>
            </a:r>
            <a:r>
              <a:rPr lang="en-US" b="1" dirty="0">
                <a:solidFill>
                  <a:srgbClr val="6E2619"/>
                </a:solidFill>
              </a:rPr>
              <a:t>score</a:t>
            </a:r>
          </a:p>
        </p:txBody>
      </p:sp>
      <p:sp>
        <p:nvSpPr>
          <p:cNvPr id="9" name="Oval Callout 8"/>
          <p:cNvSpPr>
            <a:spLocks noChangeArrowheads="1"/>
          </p:cNvSpPr>
          <p:nvPr/>
        </p:nvSpPr>
        <p:spPr bwMode="auto">
          <a:xfrm>
            <a:off x="6847130" y="1443835"/>
            <a:ext cx="2290575" cy="1068935"/>
          </a:xfrm>
          <a:prstGeom prst="wedgeEllipseCallout">
            <a:avLst>
              <a:gd name="adj1" fmla="val 18532"/>
              <a:gd name="adj2" fmla="val 61359"/>
            </a:avLst>
          </a:prstGeom>
          <a:solidFill>
            <a:srgbClr val="F6DDD8"/>
          </a:solidFill>
          <a:ln w="26425">
            <a:solidFill>
              <a:srgbClr val="6B766F"/>
            </a:solidFill>
            <a:miter lim="800000"/>
            <a:headEnd/>
            <a:tailEnd/>
          </a:ln>
          <a:effectLst>
            <a:outerShdw blurRad="50800" dist="38100" algn="l" rotWithShape="0">
              <a:srgbClr val="000000">
                <a:alpha val="39999"/>
              </a:srgbClr>
            </a:outerShdw>
          </a:effectLst>
        </p:spPr>
        <p:txBody>
          <a:bodyPr anchor="ctr"/>
          <a:lstStyle/>
          <a:p>
            <a:pPr algn="ctr"/>
            <a:r>
              <a:rPr lang="en-US" b="1" dirty="0" smtClean="0">
                <a:solidFill>
                  <a:srgbClr val="6E2619"/>
                </a:solidFill>
              </a:rPr>
              <a:t>Sub-scores</a:t>
            </a:r>
            <a:endParaRPr lang="en-US" b="1" dirty="0">
              <a:solidFill>
                <a:srgbClr val="6E2619"/>
              </a:solidFill>
            </a:endParaRPr>
          </a:p>
        </p:txBody>
      </p:sp>
      <p:sp>
        <p:nvSpPr>
          <p:cNvPr id="11" name="TextBox 10"/>
          <p:cNvSpPr txBox="1"/>
          <p:nvPr/>
        </p:nvSpPr>
        <p:spPr>
          <a:xfrm>
            <a:off x="6248400" y="3407118"/>
            <a:ext cx="990600" cy="230832"/>
          </a:xfrm>
          <a:prstGeom prst="rect">
            <a:avLst/>
          </a:prstGeom>
          <a:solidFill>
            <a:schemeClr val="bg1"/>
          </a:solidFill>
        </p:spPr>
        <p:txBody>
          <a:bodyPr wrap="square" rtlCol="0">
            <a:spAutoFit/>
          </a:bodyPr>
          <a:lstStyle/>
          <a:p>
            <a:pPr algn="ctr"/>
            <a:r>
              <a:rPr lang="en-US" sz="900" b="1" dirty="0" smtClean="0"/>
              <a:t>MP 1   MP 6</a:t>
            </a:r>
            <a:endParaRPr lang="en-US" sz="900" b="1" dirty="0"/>
          </a:p>
        </p:txBody>
      </p:sp>
      <p:sp>
        <p:nvSpPr>
          <p:cNvPr id="12" name="TextBox 11"/>
          <p:cNvSpPr txBox="1"/>
          <p:nvPr/>
        </p:nvSpPr>
        <p:spPr>
          <a:xfrm>
            <a:off x="6248400" y="3668154"/>
            <a:ext cx="990600" cy="230832"/>
          </a:xfrm>
          <a:prstGeom prst="rect">
            <a:avLst/>
          </a:prstGeom>
          <a:solidFill>
            <a:schemeClr val="bg1"/>
          </a:solidFill>
        </p:spPr>
        <p:txBody>
          <a:bodyPr wrap="square" rtlCol="0">
            <a:spAutoFit/>
          </a:bodyPr>
          <a:lstStyle/>
          <a:p>
            <a:pPr algn="ctr"/>
            <a:r>
              <a:rPr lang="en-US" sz="900" b="1" dirty="0" smtClean="0"/>
              <a:t>MP 2   MP 3</a:t>
            </a:r>
            <a:endParaRPr lang="en-US" sz="900" b="1" dirty="0"/>
          </a:p>
        </p:txBody>
      </p:sp>
      <p:sp>
        <p:nvSpPr>
          <p:cNvPr id="13" name="TextBox 12"/>
          <p:cNvSpPr txBox="1"/>
          <p:nvPr/>
        </p:nvSpPr>
        <p:spPr>
          <a:xfrm>
            <a:off x="6248400" y="3922412"/>
            <a:ext cx="990600" cy="230832"/>
          </a:xfrm>
          <a:prstGeom prst="rect">
            <a:avLst/>
          </a:prstGeom>
          <a:solidFill>
            <a:schemeClr val="bg1"/>
          </a:solidFill>
        </p:spPr>
        <p:txBody>
          <a:bodyPr wrap="square" rtlCol="0">
            <a:spAutoFit/>
          </a:bodyPr>
          <a:lstStyle/>
          <a:p>
            <a:pPr algn="ctr"/>
            <a:r>
              <a:rPr lang="en-US" sz="900" b="1" dirty="0" smtClean="0"/>
              <a:t>MP 4   MP 5</a:t>
            </a:r>
            <a:endParaRPr lang="en-US" sz="900" b="1" dirty="0"/>
          </a:p>
        </p:txBody>
      </p:sp>
      <p:sp>
        <p:nvSpPr>
          <p:cNvPr id="14" name="TextBox 13"/>
          <p:cNvSpPr txBox="1"/>
          <p:nvPr/>
        </p:nvSpPr>
        <p:spPr>
          <a:xfrm>
            <a:off x="6244624" y="4188768"/>
            <a:ext cx="990600" cy="230832"/>
          </a:xfrm>
          <a:prstGeom prst="rect">
            <a:avLst/>
          </a:prstGeom>
          <a:solidFill>
            <a:schemeClr val="bg1"/>
          </a:solidFill>
        </p:spPr>
        <p:txBody>
          <a:bodyPr wrap="square" rtlCol="0">
            <a:spAutoFit/>
          </a:bodyPr>
          <a:lstStyle/>
          <a:p>
            <a:pPr algn="ctr"/>
            <a:r>
              <a:rPr lang="en-US" sz="900" b="1" dirty="0" smtClean="0"/>
              <a:t>MP 7   MP 8</a:t>
            </a:r>
            <a:endParaRPr lang="en-US" sz="900" b="1" dirty="0"/>
          </a:p>
        </p:txBody>
      </p:sp>
    </p:spTree>
    <p:extLst>
      <p:ext uri="{BB962C8B-B14F-4D97-AF65-F5344CB8AC3E}">
        <p14:creationId xmlns:p14="http://schemas.microsoft.com/office/powerpoint/2010/main" val="232880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1+#ppt_w/2"/>
                                          </p:val>
                                        </p:tav>
                                        <p:tav tm="100000">
                                          <p:val>
                                            <p:strVal val="#ppt_x"/>
                                          </p:val>
                                        </p:tav>
                                      </p:tavLst>
                                    </p:anim>
                                    <p:anim calcmode="lin" valueType="num">
                                      <p:cBhvr additive="base">
                                        <p:cTn id="5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IMPLEMENTATION OF THE FOCUS MATH PRACTICES</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06" y="1910862"/>
            <a:ext cx="82772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992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343400"/>
            <a:ext cx="3200400" cy="23938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itle 1"/>
          <p:cNvSpPr>
            <a:spLocks noGrp="1"/>
          </p:cNvSpPr>
          <p:nvPr>
            <p:ph type="title"/>
          </p:nvPr>
        </p:nvSpPr>
        <p:spPr>
          <a:xfrm>
            <a:off x="457200" y="274638"/>
            <a:ext cx="8229600" cy="1143000"/>
          </a:xfrm>
        </p:spPr>
        <p:txBody>
          <a:bodyPr>
            <a:normAutofit fontScale="90000"/>
          </a:bodyPr>
          <a:lstStyle/>
          <a:p>
            <a:r>
              <a:rPr lang="en-US" dirty="0" smtClean="0"/>
              <a:t>IMPLEMENTATION OF THE FOCUS MATH PRACTICES</a:t>
            </a:r>
            <a:endParaRPr lang="en-US"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5124450" cy="14343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044921"/>
            <a:ext cx="5334000" cy="1106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4343401"/>
            <a:ext cx="2971800" cy="235433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Left Arrow 3"/>
          <p:cNvSpPr/>
          <p:nvPr/>
        </p:nvSpPr>
        <p:spPr>
          <a:xfrm rot="18606963">
            <a:off x="6747998" y="2419557"/>
            <a:ext cx="1066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8954649">
            <a:off x="2676035" y="1898262"/>
            <a:ext cx="1066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descr="Image result for sba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2337" y="1447800"/>
            <a:ext cx="216034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7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54606"/>
            <a:ext cx="7756525" cy="1940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IMPLEMENTATION OF THE FOCUS MATH PRACTICES</a:t>
            </a:r>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05" y="3626668"/>
            <a:ext cx="78295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ltiply 4"/>
          <p:cNvSpPr/>
          <p:nvPr/>
        </p:nvSpPr>
        <p:spPr>
          <a:xfrm>
            <a:off x="7586411" y="2436176"/>
            <a:ext cx="898525"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3581400" y="1784264"/>
            <a:ext cx="3276600" cy="1413912"/>
          </a:xfrm>
          <a:prstGeom prst="wedgeRectCallout">
            <a:avLst>
              <a:gd name="adj1" fmla="val 71090"/>
              <a:gd name="adj2" fmla="val 25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a:t>
            </a:r>
            <a:r>
              <a:rPr lang="en-US" dirty="0" err="1" smtClean="0"/>
              <a:t>MyPLN</a:t>
            </a:r>
            <a:r>
              <a:rPr lang="en-US" dirty="0" smtClean="0"/>
              <a:t> module shows Math Practices as a check off for each reporting period.  This has been changed. Teachers will enter a score of 1-4 instead.</a:t>
            </a:r>
            <a:endParaRPr lang="en-US" dirty="0"/>
          </a:p>
        </p:txBody>
      </p:sp>
    </p:spTree>
    <p:extLst>
      <p:ext uri="{BB962C8B-B14F-4D97-AF65-F5344CB8AC3E}">
        <p14:creationId xmlns:p14="http://schemas.microsoft.com/office/powerpoint/2010/main" val="1214446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38763"/>
            <a:ext cx="4572000" cy="52329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IMPLEMENTATION OF THE FOCUS MATH PRACTICES</a:t>
            </a:r>
            <a:endParaRPr lang="en-US" dirty="0"/>
          </a:p>
        </p:txBody>
      </p:sp>
      <p:sp>
        <p:nvSpPr>
          <p:cNvPr id="4" name="TextBox 3"/>
          <p:cNvSpPr txBox="1"/>
          <p:nvPr/>
        </p:nvSpPr>
        <p:spPr>
          <a:xfrm>
            <a:off x="313853" y="1763154"/>
            <a:ext cx="3581400" cy="923330"/>
          </a:xfrm>
          <a:prstGeom prst="rect">
            <a:avLst/>
          </a:prstGeom>
          <a:noFill/>
          <a:ln>
            <a:solidFill>
              <a:schemeClr val="tx1"/>
            </a:solidFill>
          </a:ln>
        </p:spPr>
        <p:txBody>
          <a:bodyPr wrap="square" rtlCol="0">
            <a:spAutoFit/>
          </a:bodyPr>
          <a:lstStyle/>
          <a:p>
            <a:r>
              <a:rPr lang="en-US" dirty="0" smtClean="0">
                <a:solidFill>
                  <a:srgbClr val="FF0000"/>
                </a:solidFill>
              </a:rPr>
              <a:t>FULL AND COMPLETE </a:t>
            </a:r>
            <a:r>
              <a:rPr lang="en-US" dirty="0" smtClean="0"/>
              <a:t>understanding of the mathematical content and practices essential to the task.</a:t>
            </a:r>
            <a:endParaRPr lang="en-US" dirty="0"/>
          </a:p>
        </p:txBody>
      </p:sp>
      <p:sp>
        <p:nvSpPr>
          <p:cNvPr id="7" name="TextBox 6"/>
          <p:cNvSpPr txBox="1"/>
          <p:nvPr/>
        </p:nvSpPr>
        <p:spPr>
          <a:xfrm>
            <a:off x="334224" y="2819400"/>
            <a:ext cx="3581400" cy="923330"/>
          </a:xfrm>
          <a:prstGeom prst="rect">
            <a:avLst/>
          </a:prstGeom>
          <a:noFill/>
          <a:ln>
            <a:solidFill>
              <a:schemeClr val="tx1"/>
            </a:solidFill>
          </a:ln>
        </p:spPr>
        <p:txBody>
          <a:bodyPr wrap="square" rtlCol="0">
            <a:spAutoFit/>
          </a:bodyPr>
          <a:lstStyle/>
          <a:p>
            <a:r>
              <a:rPr lang="en-US" dirty="0" smtClean="0">
                <a:solidFill>
                  <a:srgbClr val="FF0000"/>
                </a:solidFill>
              </a:rPr>
              <a:t>REASONABLE</a:t>
            </a:r>
            <a:r>
              <a:rPr lang="en-US" dirty="0" smtClean="0"/>
              <a:t> understanding of the mathematical content and practices essential to the task.</a:t>
            </a:r>
            <a:endParaRPr lang="en-US" dirty="0"/>
          </a:p>
        </p:txBody>
      </p:sp>
      <p:sp>
        <p:nvSpPr>
          <p:cNvPr id="10" name="TextBox 9"/>
          <p:cNvSpPr txBox="1"/>
          <p:nvPr/>
        </p:nvSpPr>
        <p:spPr>
          <a:xfrm>
            <a:off x="331959" y="3909583"/>
            <a:ext cx="3581400" cy="923330"/>
          </a:xfrm>
          <a:prstGeom prst="rect">
            <a:avLst/>
          </a:prstGeom>
          <a:noFill/>
          <a:ln>
            <a:solidFill>
              <a:schemeClr val="tx1"/>
            </a:solidFill>
          </a:ln>
        </p:spPr>
        <p:txBody>
          <a:bodyPr wrap="square" rtlCol="0">
            <a:spAutoFit/>
          </a:bodyPr>
          <a:lstStyle/>
          <a:p>
            <a:r>
              <a:rPr lang="en-US" dirty="0" smtClean="0">
                <a:solidFill>
                  <a:srgbClr val="FF0000"/>
                </a:solidFill>
              </a:rPr>
              <a:t>PARTIAL </a:t>
            </a:r>
            <a:r>
              <a:rPr lang="en-US" dirty="0" smtClean="0"/>
              <a:t>understanding of the mathematical content and practices essential to the task.</a:t>
            </a:r>
            <a:endParaRPr lang="en-US" dirty="0"/>
          </a:p>
        </p:txBody>
      </p:sp>
      <p:sp>
        <p:nvSpPr>
          <p:cNvPr id="11" name="TextBox 10"/>
          <p:cNvSpPr txBox="1"/>
          <p:nvPr/>
        </p:nvSpPr>
        <p:spPr>
          <a:xfrm>
            <a:off x="344788" y="4972607"/>
            <a:ext cx="3581400" cy="923330"/>
          </a:xfrm>
          <a:prstGeom prst="rect">
            <a:avLst/>
          </a:prstGeom>
          <a:noFill/>
          <a:ln>
            <a:solidFill>
              <a:schemeClr val="tx1"/>
            </a:solidFill>
          </a:ln>
        </p:spPr>
        <p:txBody>
          <a:bodyPr wrap="square" rtlCol="0">
            <a:spAutoFit/>
          </a:bodyPr>
          <a:lstStyle/>
          <a:p>
            <a:r>
              <a:rPr lang="en-US" dirty="0" smtClean="0">
                <a:solidFill>
                  <a:srgbClr val="FF0000"/>
                </a:solidFill>
              </a:rPr>
              <a:t>LIMITED</a:t>
            </a:r>
            <a:r>
              <a:rPr lang="en-US" dirty="0" smtClean="0"/>
              <a:t> understanding of the mathematical content and practices essential to the task.</a:t>
            </a:r>
            <a:endParaRPr lang="en-US" dirty="0"/>
          </a:p>
        </p:txBody>
      </p:sp>
    </p:spTree>
    <p:extLst>
      <p:ext uri="{BB962C8B-B14F-4D97-AF65-F5344CB8AC3E}">
        <p14:creationId xmlns:p14="http://schemas.microsoft.com/office/powerpoint/2010/main" val="11351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629400" cy="51596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IMPLEMENTATION OF THE FOCUS MATH PRACTICES</a:t>
            </a:r>
            <a:endParaRPr lang="en-US" dirty="0"/>
          </a:p>
        </p:txBody>
      </p:sp>
    </p:spTree>
    <p:extLst>
      <p:ext uri="{BB962C8B-B14F-4D97-AF65-F5344CB8AC3E}">
        <p14:creationId xmlns:p14="http://schemas.microsoft.com/office/powerpoint/2010/main" val="690941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23500"/>
            <a:ext cx="3097307" cy="4083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996" y="3124200"/>
            <a:ext cx="4272115" cy="2927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IMPLEMENTATION OF THE FOCUS MATH PRACTICES</a:t>
            </a:r>
            <a:endParaRPr lang="en-US" dirty="0"/>
          </a:p>
        </p:txBody>
      </p:sp>
    </p:spTree>
    <p:extLst>
      <p:ext uri="{BB962C8B-B14F-4D97-AF65-F5344CB8AC3E}">
        <p14:creationId xmlns:p14="http://schemas.microsoft.com/office/powerpoint/2010/main" val="3144116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 PROFESSIONAL</a:t>
            </a:r>
            <a:br>
              <a:rPr lang="en-US" dirty="0" smtClean="0"/>
            </a:br>
            <a:r>
              <a:rPr lang="en-US" dirty="0" smtClean="0"/>
              <a:t>LEARNING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77566"/>
            <a:ext cx="6497936" cy="4904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60212" y="5105400"/>
            <a:ext cx="6248400" cy="1066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8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2286000"/>
          </a:xfrm>
        </p:spPr>
        <p:txBody>
          <a:bodyPr>
            <a:normAutofit fontScale="92500"/>
          </a:bodyPr>
          <a:lstStyle/>
          <a:p>
            <a:pPr marL="0" indent="0">
              <a:buNone/>
            </a:pPr>
            <a:r>
              <a:rPr lang="en-US" sz="2500" dirty="0" smtClean="0"/>
              <a:t>After teaching a lesson or a unit we can </a:t>
            </a:r>
            <a:r>
              <a:rPr lang="en-US" sz="2500" b="1" dirty="0" smtClean="0">
                <a:solidFill>
                  <a:srgbClr val="FF0000"/>
                </a:solidFill>
              </a:rPr>
              <a:t>share/reflect </a:t>
            </a:r>
            <a:r>
              <a:rPr lang="en-US" sz="2500" dirty="0" smtClean="0"/>
              <a:t>together.</a:t>
            </a:r>
          </a:p>
          <a:p>
            <a:r>
              <a:rPr lang="en-US" sz="2500" dirty="0" smtClean="0"/>
              <a:t>Summarize the Math Practice you implemented and share the benefit to teaching and learning.</a:t>
            </a:r>
          </a:p>
          <a:p>
            <a:endParaRPr lang="en-US" sz="1000" dirty="0"/>
          </a:p>
          <a:p>
            <a:r>
              <a:rPr lang="en-US" sz="2500" dirty="0" smtClean="0"/>
              <a:t>How do you plan to use that Math Practice in the future?  What adjustments would you make?  Why?</a:t>
            </a:r>
          </a:p>
          <a:p>
            <a:endParaRPr lang="en-US" sz="2500" dirty="0"/>
          </a:p>
          <a:p>
            <a:endParaRPr lang="en-US" sz="2500" dirty="0"/>
          </a:p>
        </p:txBody>
      </p:sp>
      <p:sp>
        <p:nvSpPr>
          <p:cNvPr id="4" name="Title 1"/>
          <p:cNvSpPr>
            <a:spLocks noGrp="1"/>
          </p:cNvSpPr>
          <p:nvPr>
            <p:ph type="title"/>
          </p:nvPr>
        </p:nvSpPr>
        <p:spPr>
          <a:xfrm>
            <a:off x="457200" y="274638"/>
            <a:ext cx="8229600" cy="1143000"/>
          </a:xfrm>
        </p:spPr>
        <p:txBody>
          <a:bodyPr>
            <a:normAutofit/>
          </a:bodyPr>
          <a:lstStyle/>
          <a:p>
            <a:r>
              <a:rPr lang="en-US" dirty="0" smtClean="0"/>
              <a:t>SHARE PROFESSIONAL LEARNING</a:t>
            </a:r>
            <a:endParaRPr lang="en-US" dirty="0"/>
          </a:p>
        </p:txBody>
      </p:sp>
      <p:pic>
        <p:nvPicPr>
          <p:cNvPr id="7172" name="Picture 4" descr="Image result for refl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962400"/>
            <a:ext cx="4038600" cy="265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74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69251"/>
            <a:ext cx="4435475" cy="426799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743200" y="6139934"/>
            <a:ext cx="3374257" cy="369332"/>
          </a:xfrm>
          <a:prstGeom prst="rect">
            <a:avLst/>
          </a:prstGeom>
        </p:spPr>
        <p:txBody>
          <a:bodyPr wrap="none">
            <a:spAutoFit/>
          </a:bodyPr>
          <a:lstStyle/>
          <a:p>
            <a:r>
              <a:rPr lang="en-US" dirty="0" smtClean="0"/>
              <a:t>www.tinyurl.com/NewReportCard</a:t>
            </a:r>
            <a:endParaRPr lang="en-US" dirty="0"/>
          </a:p>
        </p:txBody>
      </p:sp>
      <p:sp>
        <p:nvSpPr>
          <p:cNvPr id="6" name="Title 1"/>
          <p:cNvSpPr>
            <a:spLocks noGrp="1"/>
          </p:cNvSpPr>
          <p:nvPr>
            <p:ph type="title"/>
          </p:nvPr>
        </p:nvSpPr>
        <p:spPr>
          <a:xfrm>
            <a:off x="457200" y="274638"/>
            <a:ext cx="8229600" cy="1143000"/>
          </a:xfrm>
        </p:spPr>
        <p:txBody>
          <a:bodyPr>
            <a:normAutofit fontScale="90000"/>
          </a:bodyPr>
          <a:lstStyle/>
          <a:p>
            <a:r>
              <a:rPr lang="en-US" dirty="0" smtClean="0"/>
              <a:t>SHARE PROFESSIONAL</a:t>
            </a:r>
            <a:br>
              <a:rPr lang="en-US" dirty="0" smtClean="0"/>
            </a:br>
            <a:r>
              <a:rPr lang="en-US" dirty="0" smtClean="0"/>
              <a:t>LEARNING</a:t>
            </a:r>
            <a:endParaRPr lang="en-US" dirty="0"/>
          </a:p>
        </p:txBody>
      </p:sp>
    </p:spTree>
    <p:extLst>
      <p:ext uri="{BB962C8B-B14F-4D97-AF65-F5344CB8AC3E}">
        <p14:creationId xmlns:p14="http://schemas.microsoft.com/office/powerpoint/2010/main" val="962986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600647"/>
            <a:ext cx="2590800" cy="3939540"/>
          </a:xfrm>
          <a:prstGeom prst="rect">
            <a:avLst/>
          </a:prstGeom>
          <a:noFill/>
        </p:spPr>
        <p:txBody>
          <a:bodyPr wrap="square" rtlCol="0">
            <a:spAutoFit/>
          </a:bodyPr>
          <a:lstStyle/>
          <a:p>
            <a:r>
              <a:rPr lang="en-US" sz="2500" b="1" dirty="0" smtClean="0"/>
              <a:t>Verbs:</a:t>
            </a:r>
          </a:p>
          <a:p>
            <a:endParaRPr lang="en-US" sz="2500" b="1" dirty="0"/>
          </a:p>
          <a:p>
            <a:pPr marL="285750" indent="-285750">
              <a:buFont typeface="Arial" panose="020B0604020202020204" pitchFamily="34" charset="0"/>
              <a:buChar char="•"/>
            </a:pPr>
            <a:r>
              <a:rPr lang="en-US" sz="2500" b="1" dirty="0" smtClean="0"/>
              <a:t>In school</a:t>
            </a:r>
          </a:p>
          <a:p>
            <a:pPr marL="285750" indent="-285750">
              <a:buFont typeface="Arial" panose="020B0604020202020204" pitchFamily="34" charset="0"/>
              <a:buChar char="•"/>
            </a:pPr>
            <a:r>
              <a:rPr lang="en-US" sz="2500" b="1" dirty="0" smtClean="0"/>
              <a:t>In the world</a:t>
            </a:r>
          </a:p>
          <a:p>
            <a:pPr marL="285750" indent="-285750">
              <a:buFont typeface="Arial" panose="020B0604020202020204" pitchFamily="34" charset="0"/>
              <a:buChar char="•"/>
            </a:pPr>
            <a:r>
              <a:rPr lang="en-US" sz="2500" b="1" dirty="0" smtClean="0"/>
              <a:t>In college</a:t>
            </a:r>
          </a:p>
          <a:p>
            <a:pPr marL="285750" indent="-285750">
              <a:buFont typeface="Arial" panose="020B0604020202020204" pitchFamily="34" charset="0"/>
              <a:buChar char="•"/>
            </a:pPr>
            <a:r>
              <a:rPr lang="en-US" sz="2500" b="1" dirty="0" smtClean="0"/>
              <a:t>In career</a:t>
            </a:r>
          </a:p>
          <a:p>
            <a:pPr marL="285750" indent="-285750">
              <a:buFont typeface="Arial" panose="020B0604020202020204" pitchFamily="34" charset="0"/>
              <a:buChar char="•"/>
            </a:pPr>
            <a:endParaRPr lang="en-US" sz="2500" b="1" dirty="0"/>
          </a:p>
          <a:p>
            <a:endParaRPr lang="en-US" sz="2500" b="1" dirty="0"/>
          </a:p>
          <a:p>
            <a:endParaRPr lang="en-US" sz="2500" b="1" dirty="0" smtClean="0"/>
          </a:p>
          <a:p>
            <a:r>
              <a:rPr lang="en-US" sz="2500" b="1" dirty="0" smtClean="0"/>
              <a:t>Be ready to share.</a:t>
            </a:r>
            <a:endParaRPr lang="en-US" sz="2500" b="1" dirty="0"/>
          </a:p>
        </p:txBody>
      </p:sp>
      <p:pic>
        <p:nvPicPr>
          <p:cNvPr id="1026" name="Picture 2" descr="Image result for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1379220"/>
            <a:ext cx="5086350" cy="2858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81412" y="4692411"/>
            <a:ext cx="4524375" cy="861774"/>
          </a:xfrm>
          <a:prstGeom prst="rect">
            <a:avLst/>
          </a:prstGeom>
          <a:noFill/>
        </p:spPr>
        <p:txBody>
          <a:bodyPr wrap="square" rtlCol="0">
            <a:spAutoFit/>
          </a:bodyPr>
          <a:lstStyle/>
          <a:p>
            <a:pPr algn="ctr"/>
            <a:r>
              <a:rPr lang="en-US" sz="5000" b="1" dirty="0" smtClean="0"/>
              <a:t>CONJECTURE</a:t>
            </a:r>
            <a:endParaRPr lang="en-US" sz="5000" b="1" dirty="0"/>
          </a:p>
        </p:txBody>
      </p:sp>
      <p:sp>
        <p:nvSpPr>
          <p:cNvPr id="6"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DO MATHEMATICIANS DO?</a:t>
            </a:r>
            <a:endParaRPr lang="en-US" dirty="0"/>
          </a:p>
        </p:txBody>
      </p:sp>
    </p:spTree>
    <p:extLst>
      <p:ext uri="{BB962C8B-B14F-4D97-AF65-F5344CB8AC3E}">
        <p14:creationId xmlns:p14="http://schemas.microsoft.com/office/powerpoint/2010/main" val="3797309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 STANDARDS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393638" cy="518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286000" y="1416865"/>
            <a:ext cx="4953000" cy="477054"/>
          </a:xfrm>
          <a:prstGeom prst="rect">
            <a:avLst/>
          </a:prstGeom>
          <a:solidFill>
            <a:schemeClr val="bg1"/>
          </a:solidFill>
        </p:spPr>
        <p:txBody>
          <a:bodyPr wrap="square" rtlCol="0">
            <a:spAutoFit/>
          </a:bodyPr>
          <a:lstStyle/>
          <a:p>
            <a:pPr algn="ctr"/>
            <a:r>
              <a:rPr lang="en-US" sz="2500" b="1" dirty="0" smtClean="0"/>
              <a:t>PROBLEM SOLVING AND PRECISION</a:t>
            </a:r>
            <a:endParaRPr lang="en-US" sz="2500" b="1" dirty="0"/>
          </a:p>
        </p:txBody>
      </p:sp>
      <p:sp>
        <p:nvSpPr>
          <p:cNvPr id="6" name="Rectangle 5"/>
          <p:cNvSpPr/>
          <p:nvPr/>
        </p:nvSpPr>
        <p:spPr>
          <a:xfrm>
            <a:off x="2286000" y="1371600"/>
            <a:ext cx="5029200" cy="52231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5836465"/>
            <a:ext cx="2477632" cy="64053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12812" y="5859097"/>
            <a:ext cx="2478388" cy="64053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68841" y="5868149"/>
            <a:ext cx="2438400" cy="64053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300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MATH FRAMEWORK</a:t>
            </a:r>
            <a:endParaRPr lang="en-US" dirty="0"/>
          </a:p>
        </p:txBody>
      </p:sp>
      <p:sp>
        <p:nvSpPr>
          <p:cNvPr id="3" name="Content Placeholder 2"/>
          <p:cNvSpPr>
            <a:spLocks noGrp="1"/>
          </p:cNvSpPr>
          <p:nvPr>
            <p:ph idx="1"/>
          </p:nvPr>
        </p:nvSpPr>
        <p:spPr>
          <a:xfrm>
            <a:off x="457200" y="1600201"/>
            <a:ext cx="8229600" cy="1828800"/>
          </a:xfrm>
        </p:spPr>
        <p:txBody>
          <a:bodyPr>
            <a:noAutofit/>
          </a:bodyPr>
          <a:lstStyle/>
          <a:p>
            <a:pPr marL="0" indent="0">
              <a:buNone/>
            </a:pPr>
            <a:r>
              <a:rPr lang="en-US" sz="3000" dirty="0" smtClean="0"/>
              <a:t>           The MP standards are not a checklist; they are the basis for mathematics instruction and learning.” </a:t>
            </a:r>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r>
              <a:rPr lang="en-US" sz="3000" dirty="0" smtClean="0"/>
              <a:t> </a:t>
            </a:r>
            <a:endParaRPr lang="en-US" sz="3000" dirty="0"/>
          </a:p>
        </p:txBody>
      </p:sp>
      <p:sp>
        <p:nvSpPr>
          <p:cNvPr id="5" name="Rectangle 4"/>
          <p:cNvSpPr/>
          <p:nvPr/>
        </p:nvSpPr>
        <p:spPr>
          <a:xfrm>
            <a:off x="533399" y="5105400"/>
            <a:ext cx="8025897" cy="369332"/>
          </a:xfrm>
          <a:prstGeom prst="rect">
            <a:avLst/>
          </a:prstGeom>
        </p:spPr>
        <p:txBody>
          <a:bodyPr wrap="square">
            <a:spAutoFit/>
          </a:bodyPr>
          <a:lstStyle/>
          <a:p>
            <a:r>
              <a:rPr lang="en-US" dirty="0">
                <a:hlinkClick r:id="rId3"/>
              </a:rPr>
              <a:t>http://www.cde.ca.gov/ci/ma/cf/documents/mathfwoverview.pdf</a:t>
            </a:r>
            <a:r>
              <a:rPr lang="en-US" dirty="0"/>
              <a:t>  (p. 22)</a:t>
            </a:r>
          </a:p>
        </p:txBody>
      </p:sp>
      <p:pic>
        <p:nvPicPr>
          <p:cNvPr id="12292" name="Picture 4" descr="Image result for quotation mar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2192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bridge silhouet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124200"/>
            <a:ext cx="464820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bridge silhouet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825497" y="3097041"/>
            <a:ext cx="37338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5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MATH FRAMEWORK</a:t>
            </a:r>
            <a:endParaRPr lang="en-US" dirty="0"/>
          </a:p>
        </p:txBody>
      </p:sp>
      <p:sp>
        <p:nvSpPr>
          <p:cNvPr id="3" name="Content Placeholder 2"/>
          <p:cNvSpPr>
            <a:spLocks noGrp="1"/>
          </p:cNvSpPr>
          <p:nvPr>
            <p:ph idx="1"/>
          </p:nvPr>
        </p:nvSpPr>
        <p:spPr>
          <a:xfrm>
            <a:off x="457200" y="1219201"/>
            <a:ext cx="8229600" cy="1828800"/>
          </a:xfrm>
        </p:spPr>
        <p:txBody>
          <a:bodyPr>
            <a:noAutofit/>
          </a:bodyPr>
          <a:lstStyle/>
          <a:p>
            <a:r>
              <a:rPr lang="en-US" sz="3000" dirty="0" smtClean="0"/>
              <a:t>        </a:t>
            </a:r>
            <a:r>
              <a:rPr lang="en-US" sz="2800" dirty="0" smtClean="0"/>
              <a:t>The Standards for Mathematical Practice must be taught as carefully and practiced as intentionally as the Standards for Mathematical Content are. Neither type should be isolated from the other; mathematics instruction is most effective when these two aspects of the CA CCSSM come together as a powerful whole. The eight Standards for Mathematical Practice (MP) describe the attributes of mathematically proficient students and expertise that mathematics educators at all levels should seek to develop in their students … </a:t>
            </a:r>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r>
              <a:rPr lang="en-US" sz="3000" dirty="0" smtClean="0"/>
              <a:t> </a:t>
            </a:r>
            <a:endParaRPr lang="en-US" sz="3000" dirty="0"/>
          </a:p>
        </p:txBody>
      </p:sp>
      <p:pic>
        <p:nvPicPr>
          <p:cNvPr id="12292" name="Picture 4" descr="Image result for quotation ma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38200"/>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6096000"/>
            <a:ext cx="7848600" cy="369332"/>
          </a:xfrm>
          <a:prstGeom prst="rect">
            <a:avLst/>
          </a:prstGeom>
        </p:spPr>
        <p:txBody>
          <a:bodyPr wrap="square">
            <a:spAutoFit/>
          </a:bodyPr>
          <a:lstStyle/>
          <a:p>
            <a:r>
              <a:rPr lang="en-US" dirty="0" smtClean="0">
                <a:hlinkClick r:id="rId4"/>
              </a:rPr>
              <a:t>http://www.cde.ca.gov/ci/ma/cf/documents/mathfwoverview.pdf</a:t>
            </a:r>
            <a:r>
              <a:rPr lang="en-US" dirty="0" smtClean="0"/>
              <a:t>  (p. 15)</a:t>
            </a:r>
            <a:endParaRPr lang="en-US" dirty="0"/>
          </a:p>
        </p:txBody>
      </p:sp>
    </p:spTree>
    <p:extLst>
      <p:ext uri="{BB962C8B-B14F-4D97-AF65-F5344CB8AC3E}">
        <p14:creationId xmlns:p14="http://schemas.microsoft.com/office/powerpoint/2010/main" val="4175703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MATH </a:t>
            </a:r>
            <a:br>
              <a:rPr lang="en-US" dirty="0" smtClean="0"/>
            </a:br>
            <a:r>
              <a:rPr lang="en-US" dirty="0" smtClean="0"/>
              <a:t>PRACTICE STANDARDS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77566"/>
            <a:ext cx="6497936" cy="4904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60212" y="2133600"/>
            <a:ext cx="6248400" cy="1066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46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MATH PRACTICE FOCUS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93822"/>
            <a:ext cx="5113699" cy="4943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33600"/>
            <a:ext cx="28003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74118" y="1600200"/>
            <a:ext cx="2590800" cy="477054"/>
          </a:xfrm>
          <a:prstGeom prst="rect">
            <a:avLst/>
          </a:prstGeom>
          <a:noFill/>
        </p:spPr>
        <p:txBody>
          <a:bodyPr wrap="square" rtlCol="0">
            <a:spAutoFit/>
          </a:bodyPr>
          <a:lstStyle/>
          <a:p>
            <a:pPr algn="ctr"/>
            <a:r>
              <a:rPr lang="en-US" sz="2500" b="1" dirty="0" smtClean="0"/>
              <a:t>MATH PRACTICE</a:t>
            </a:r>
            <a:endParaRPr lang="en-US" sz="2500" b="1" dirty="0"/>
          </a:p>
        </p:txBody>
      </p:sp>
      <p:sp>
        <p:nvSpPr>
          <p:cNvPr id="5" name="Rectangle 4"/>
          <p:cNvSpPr/>
          <p:nvPr/>
        </p:nvSpPr>
        <p:spPr>
          <a:xfrm>
            <a:off x="5867400" y="1524000"/>
            <a:ext cx="3048000" cy="426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4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05" y="2084799"/>
            <a:ext cx="5791200" cy="28300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lstStyle/>
          <a:p>
            <a:r>
              <a:rPr lang="en-US" dirty="0" smtClean="0"/>
              <a:t>SET MATH PRACTICE FOCUS</a:t>
            </a:r>
            <a:endParaRPr lang="en-US" dirty="0"/>
          </a:p>
        </p:txBody>
      </p:sp>
      <p:sp>
        <p:nvSpPr>
          <p:cNvPr id="6" name="TextBox 5"/>
          <p:cNvSpPr txBox="1"/>
          <p:nvPr/>
        </p:nvSpPr>
        <p:spPr>
          <a:xfrm>
            <a:off x="6074118" y="1600200"/>
            <a:ext cx="2590800" cy="477054"/>
          </a:xfrm>
          <a:prstGeom prst="rect">
            <a:avLst/>
          </a:prstGeom>
          <a:noFill/>
        </p:spPr>
        <p:txBody>
          <a:bodyPr wrap="square" rtlCol="0">
            <a:spAutoFit/>
          </a:bodyPr>
          <a:lstStyle/>
          <a:p>
            <a:pPr algn="ctr"/>
            <a:r>
              <a:rPr lang="en-US" sz="2500" b="1" dirty="0" smtClean="0"/>
              <a:t>MATH PRACTICE</a:t>
            </a:r>
            <a:endParaRPr lang="en-US" sz="2500" b="1" dirty="0"/>
          </a:p>
        </p:txBody>
      </p:sp>
      <p:sp>
        <p:nvSpPr>
          <p:cNvPr id="7" name="Rectangle 6"/>
          <p:cNvSpPr/>
          <p:nvPr/>
        </p:nvSpPr>
        <p:spPr>
          <a:xfrm>
            <a:off x="5867400" y="1524000"/>
            <a:ext cx="3048000" cy="426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107" y="2077254"/>
            <a:ext cx="28479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23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1923</Words>
  <Application>Microsoft Macintosh PowerPoint</Application>
  <PresentationFormat>On-screen Show (4:3)</PresentationFormat>
  <Paragraphs>190</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Century Gothic</vt:lpstr>
      <vt:lpstr>Arial</vt:lpstr>
      <vt:lpstr>Office Theme</vt:lpstr>
      <vt:lpstr>PowerPoint Presentation</vt:lpstr>
      <vt:lpstr>PowerPoint Presentation</vt:lpstr>
      <vt:lpstr>PowerPoint Presentation</vt:lpstr>
      <vt:lpstr>MATH PRACTICE STANDARDS</vt:lpstr>
      <vt:lpstr>CA MATH FRAMEWORK</vt:lpstr>
      <vt:lpstr>CA MATH FRAMEWORK</vt:lpstr>
      <vt:lpstr>PLANNING FOR MATH  PRACTICE STANDARDS</vt:lpstr>
      <vt:lpstr>SET MATH PRACTICE FOCUS</vt:lpstr>
      <vt:lpstr>SET MATH PRACTICE FOCUS</vt:lpstr>
      <vt:lpstr>PowerPoint Presentation</vt:lpstr>
      <vt:lpstr>PowerPoint Presentation</vt:lpstr>
      <vt:lpstr>PLANNING FOR MATH  PRACTICE STANDARDS</vt:lpstr>
      <vt:lpstr>PLAN FOR IMPLEMENTING THE  MATH PRACTICE STANDARDS</vt:lpstr>
      <vt:lpstr>PLAN FOR IMPLEMENTING THE  MATH PRACTICE STANDARDS</vt:lpstr>
      <vt:lpstr>PLAN FOR IMPLEMENTING THE  MATH PRACTICE STANDARDS</vt:lpstr>
      <vt:lpstr>PowerPoint Presentation</vt:lpstr>
      <vt:lpstr>PowerPoint Presentation</vt:lpstr>
      <vt:lpstr>PLANNING FOR MATH  PRACTICE STANDARDS</vt:lpstr>
      <vt:lpstr>PowerPoint Presentation</vt:lpstr>
      <vt:lpstr>PowerPoint Presentation</vt:lpstr>
      <vt:lpstr>IMPLEMENTATION OF THE FOCUS MATH PRACTICES</vt:lpstr>
      <vt:lpstr>PowerPoint Presentation</vt:lpstr>
      <vt:lpstr>PowerPoint Presentation</vt:lpstr>
      <vt:lpstr>PowerPoint Presentation</vt:lpstr>
      <vt:lpstr>PowerPoint Presentation</vt:lpstr>
      <vt:lpstr>SHARE PROFESSIONAL LEARNING</vt:lpstr>
      <vt:lpstr>SHARE PROFESSIONAL LEARNING</vt:lpstr>
      <vt:lpstr>SHARE PROFESSIONAL LEARNING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Office User</cp:lastModifiedBy>
  <cp:revision>33</cp:revision>
  <cp:lastPrinted>2017-10-06T23:10:55Z</cp:lastPrinted>
  <dcterms:created xsi:type="dcterms:W3CDTF">2017-10-04T04:25:10Z</dcterms:created>
  <dcterms:modified xsi:type="dcterms:W3CDTF">2017-10-06T23:11:04Z</dcterms:modified>
</cp:coreProperties>
</file>